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handoutMasterIdLst>
    <p:handoutMasterId r:id="rId25"/>
  </p:handoutMasterIdLst>
  <p:sldIdLst>
    <p:sldId id="257" r:id="rId2"/>
    <p:sldId id="258" r:id="rId3"/>
    <p:sldId id="296" r:id="rId4"/>
    <p:sldId id="287" r:id="rId5"/>
    <p:sldId id="283" r:id="rId6"/>
    <p:sldId id="282" r:id="rId7"/>
    <p:sldId id="284" r:id="rId8"/>
    <p:sldId id="304" r:id="rId9"/>
    <p:sldId id="288" r:id="rId10"/>
    <p:sldId id="297" r:id="rId11"/>
    <p:sldId id="285" r:id="rId12"/>
    <p:sldId id="289" r:id="rId13"/>
    <p:sldId id="286" r:id="rId14"/>
    <p:sldId id="291" r:id="rId15"/>
    <p:sldId id="298" r:id="rId16"/>
    <p:sldId id="301" r:id="rId17"/>
    <p:sldId id="299" r:id="rId18"/>
    <p:sldId id="302" r:id="rId19"/>
    <p:sldId id="268" r:id="rId20"/>
    <p:sldId id="303" r:id="rId21"/>
    <p:sldId id="276" r:id="rId22"/>
    <p:sldId id="29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08E"/>
    <a:srgbClr val="D5D5D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915F4-A1E4-304F-97BE-7673FE2BF5FC}" v="37" dt="2022-04-10T14:59:26.6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3760" autoAdjust="0"/>
  </p:normalViewPr>
  <p:slideViewPr>
    <p:cSldViewPr snapToGrid="0" snapToObjects="1">
      <p:cViewPr varScale="1">
        <p:scale>
          <a:sx n="77" d="100"/>
          <a:sy n="77" d="100"/>
        </p:scale>
        <p:origin x="195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3897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C589A-75A0-BC47-8816-22E0F35D1FAD}" type="datetimeFigureOut">
              <a:rPr lang="zh-CN" altLang="en-US"/>
              <a:t>2022/4/22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1824B-F9A6-8B4B-B5DB-AAF1F70E3FE7}" type="slidenum">
              <a:rPr/>
              <a:t>‹#›</a:t>
            </a:fld>
            <a:endParaRPr kumimoji="1" lang="zh-CN" altLang="en-US"/>
          </a:p>
        </p:txBody>
      </p:sp>
    </p:spTree>
    <p:extLst>
      <p:ext uri="{BB962C8B-B14F-4D97-AF65-F5344CB8AC3E}">
        <p14:creationId xmlns:p14="http://schemas.microsoft.com/office/powerpoint/2010/main" val="53958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ladies and gentlemen, it is our pleasure to have the opportunity to address a presentation here. </a:t>
            </a:r>
            <a:r>
              <a:rPr lang="zh-CN" altLang="en-US" dirty="0"/>
              <a:t>自我介绍：</a:t>
            </a:r>
            <a:r>
              <a:rPr lang="en-US" altLang="zh-CN" dirty="0"/>
              <a:t>school</a:t>
            </a:r>
            <a:r>
              <a:rPr lang="zh-CN" altLang="en-US" dirty="0"/>
              <a:t>、</a:t>
            </a:r>
            <a:r>
              <a:rPr lang="en-US" altLang="zh-CN" dirty="0"/>
              <a:t>name</a:t>
            </a:r>
          </a:p>
          <a:p>
            <a:r>
              <a:rPr lang="en-US" altLang="zh-CN" dirty="0"/>
              <a:t>This presentation is regarding portfolio construction.</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a:t>
            </a:fld>
            <a:endParaRPr kumimoji="1" lang="zh-CN" altLang="en-US"/>
          </a:p>
        </p:txBody>
      </p:sp>
    </p:spTree>
    <p:extLst>
      <p:ext uri="{BB962C8B-B14F-4D97-AF65-F5344CB8AC3E}">
        <p14:creationId xmlns:p14="http://schemas.microsoft.com/office/powerpoint/2010/main" val="2562157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let’s move on to the next step which is selecting growing stocks. However, this target is quite vague, a indicator is needed to quantify it. We choose fair value as our indicator which is estimated by P/B ratio.</a:t>
            </a:r>
          </a:p>
          <a:p>
            <a:r>
              <a:rPr lang="en-US" altLang="zh-CN" dirty="0"/>
              <a:t>Then our target turns into selecting high fair value stocks.</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10</a:t>
            </a:fld>
            <a:endParaRPr kumimoji="1" lang="zh-CN" altLang="en-US"/>
          </a:p>
        </p:txBody>
      </p:sp>
    </p:spTree>
    <p:extLst>
      <p:ext uri="{BB962C8B-B14F-4D97-AF65-F5344CB8AC3E}">
        <p14:creationId xmlns:p14="http://schemas.microsoft.com/office/powerpoint/2010/main" val="23452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we’d like to illustrate how we get fair value.</a:t>
            </a:r>
          </a:p>
          <a:p>
            <a:r>
              <a:rPr lang="en-US" altLang="zh-CN" dirty="0"/>
              <a:t>The first step is using a ML technology called </a:t>
            </a:r>
            <a:r>
              <a:rPr lang="en-US" altLang="zh-CN" dirty="0" err="1"/>
              <a:t>XGBoost</a:t>
            </a:r>
            <a:r>
              <a:rPr lang="en-US" altLang="zh-CN" dirty="0"/>
              <a:t>. In case, you are not familiar with it, we will use an example to explain it.</a:t>
            </a:r>
          </a:p>
          <a:p>
            <a:r>
              <a:rPr lang="en-US" altLang="zh-CN" dirty="0"/>
              <a:t>First, 80% of data regarding required elements obtained from yahoo finance are used to train </a:t>
            </a:r>
            <a:r>
              <a:rPr lang="en-US" altLang="zh-CN" dirty="0" err="1"/>
              <a:t>XGBoost</a:t>
            </a:r>
            <a:r>
              <a:rPr lang="en-US" altLang="zh-CN" dirty="0"/>
              <a:t>, </a:t>
            </a:r>
            <a:r>
              <a:rPr lang="en-US" altLang="zh-CN" dirty="0" err="1"/>
              <a:t>XGBoost</a:t>
            </a:r>
            <a:r>
              <a:rPr lang="en-US" altLang="zh-CN" dirty="0"/>
              <a:t> will get to know the relation between each parameter and P/B ratio</a:t>
            </a:r>
            <a:r>
              <a:rPr lang="zh-CN" altLang="en-US" dirty="0"/>
              <a:t>，</a:t>
            </a:r>
            <a:r>
              <a:rPr lang="en-US" altLang="zh-CN" dirty="0"/>
              <a:t>and learn to classify what kind of stock is likely to have high pb ratio, then the rest 20% data is used to test the accuracy of it. Once it is well-performed, we input the current related elements and </a:t>
            </a:r>
            <a:r>
              <a:rPr lang="en-US" altLang="zh-CN" dirty="0" err="1"/>
              <a:t>XGBoost</a:t>
            </a:r>
            <a:r>
              <a:rPr lang="en-US" altLang="zh-CN" dirty="0"/>
              <a:t> will classify it into different classes. As a result, top ranked stocks are moving into the next step.</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11</a:t>
            </a:fld>
            <a:endParaRPr kumimoji="1" lang="zh-CN" altLang="en-US"/>
          </a:p>
        </p:txBody>
      </p:sp>
    </p:spTree>
    <p:extLst>
      <p:ext uri="{BB962C8B-B14F-4D97-AF65-F5344CB8AC3E}">
        <p14:creationId xmlns:p14="http://schemas.microsoft.com/office/powerpoint/2010/main" val="121056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choice of parameter, I would like to quote an article published by J.P Morgan listing ratios that can potentially influence the P/B ratio. </a:t>
            </a:r>
            <a:r>
              <a:rPr lang="en-US" altLang="zh-CN" dirty="0">
                <a:effectLst/>
              </a:rPr>
              <a:t>We take 2 of them from each class which is listed on the right-hand side of the screen.</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12</a:t>
            </a:fld>
            <a:endParaRPr kumimoji="1" lang="zh-CN" altLang="en-US"/>
          </a:p>
        </p:txBody>
      </p:sp>
    </p:spTree>
    <p:extLst>
      <p:ext uri="{BB962C8B-B14F-4D97-AF65-F5344CB8AC3E}">
        <p14:creationId xmlns:p14="http://schemas.microsoft.com/office/powerpoint/2010/main" val="2218881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try to estimate P/B ratio.</a:t>
            </a:r>
          </a:p>
          <a:p>
            <a:r>
              <a:rPr lang="en-US" altLang="zh-CN" dirty="0"/>
              <a:t>That leads to a question: why do we choose P/B ratio?[Go P11]</a:t>
            </a:r>
          </a:p>
          <a:p>
            <a:r>
              <a:rPr lang="en-US" altLang="zh-CN" dirty="0"/>
              <a:t>But due to the lack of knowledge, we cannot predict P/B ratio directly. </a:t>
            </a:r>
            <a:r>
              <a:rPr lang="en-US" altLang="zh-CN" b="1" dirty="0"/>
              <a:t>Instead</a:t>
            </a:r>
            <a:r>
              <a:rPr lang="en-US" altLang="zh-CN" dirty="0"/>
              <a:t>, we </a:t>
            </a:r>
            <a:r>
              <a:rPr lang="en-US" altLang="zh-CN" b="1" dirty="0"/>
              <a:t>first</a:t>
            </a:r>
            <a:r>
              <a:rPr lang="en-US" altLang="zh-CN" dirty="0"/>
              <a:t> predict stocks’ prices by stochastic simulation and </a:t>
            </a:r>
            <a:r>
              <a:rPr lang="en-US" altLang="zh-CN" b="1" dirty="0"/>
              <a:t>then</a:t>
            </a:r>
            <a:r>
              <a:rPr lang="en-US" altLang="zh-CN" dirty="0"/>
              <a:t> calculate P/B ratio by formula.</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13</a:t>
            </a:fld>
            <a:endParaRPr kumimoji="1" lang="zh-CN" altLang="en-US"/>
          </a:p>
        </p:txBody>
      </p:sp>
    </p:spTree>
    <p:extLst>
      <p:ext uri="{BB962C8B-B14F-4D97-AF65-F5344CB8AC3E}">
        <p14:creationId xmlns:p14="http://schemas.microsoft.com/office/powerpoint/2010/main" val="150694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After</a:t>
            </a:r>
            <a:r>
              <a:rPr lang="en-US" altLang="zh-CN" dirty="0"/>
              <a:t> predicting each stock’s P/B ratio, we </a:t>
            </a:r>
            <a:r>
              <a:rPr lang="en-US" altLang="zh-CN" b="1" dirty="0"/>
              <a:t>then</a:t>
            </a:r>
            <a:r>
              <a:rPr lang="en-US" altLang="zh-CN" dirty="0"/>
              <a:t> try to calculate the fair value by formula. </a:t>
            </a:r>
            <a:r>
              <a:rPr lang="en-US" altLang="zh-CN" b="1" dirty="0"/>
              <a:t>And if the fair price of a stock is positive</a:t>
            </a:r>
            <a:r>
              <a:rPr lang="en-US" altLang="zh-CN" dirty="0"/>
              <a:t>, we consider it as </a:t>
            </a:r>
            <a:r>
              <a:rPr lang="en-US" altLang="zh-CN" dirty="0" err="1"/>
              <a:t>under-priced</a:t>
            </a:r>
            <a:r>
              <a:rPr lang="en-US" altLang="zh-CN" dirty="0"/>
              <a:t>.</a:t>
            </a:r>
          </a:p>
          <a:p>
            <a:r>
              <a:rPr lang="en-US" altLang="zh-CN" dirty="0"/>
              <a:t>And the top-ranked required amount of </a:t>
            </a:r>
            <a:r>
              <a:rPr lang="en-US" altLang="zh-CN" dirty="0" err="1"/>
              <a:t>under-priced</a:t>
            </a:r>
            <a:r>
              <a:rPr lang="en-US" altLang="zh-CN" dirty="0"/>
              <a:t> stock(s) from each industry </a:t>
            </a:r>
            <a:r>
              <a:rPr lang="en-US" altLang="zh-CN" b="1" dirty="0"/>
              <a:t>will be selected.</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14</a:t>
            </a:fld>
            <a:endParaRPr kumimoji="1" lang="zh-CN" altLang="en-US"/>
          </a:p>
        </p:txBody>
      </p:sp>
    </p:spTree>
    <p:extLst>
      <p:ext uri="{BB962C8B-B14F-4D97-AF65-F5344CB8AC3E}">
        <p14:creationId xmlns:p14="http://schemas.microsoft.com/office/powerpoint/2010/main" val="3045627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showed selected stocks </a:t>
            </a:r>
            <a:r>
              <a:rPr lang="en-US" altLang="zh-CN" b="1" dirty="0">
                <a:effectLst/>
              </a:rPr>
              <a:t>based on estimated fair value. (Some of them are low because the total industry has low fair value).</a:t>
            </a:r>
          </a:p>
          <a:p>
            <a:r>
              <a:rPr kumimoji="1" lang="en-US" altLang="zh-CN" b="1" dirty="0">
                <a:effectLst/>
              </a:rPr>
              <a:t>The stocks selection section is now finished, </a:t>
            </a:r>
            <a:r>
              <a:rPr kumimoji="1" lang="en-US" altLang="zh-CN" b="1">
                <a:effectLst/>
              </a:rPr>
              <a:t>then </a:t>
            </a:r>
            <a:r>
              <a:rPr kumimoji="1" lang="en-US" altLang="zh-CN" b="1" dirty="0">
                <a:effectLst/>
              </a:rPr>
              <a:t>N</a:t>
            </a:r>
            <a:r>
              <a:rPr kumimoji="1" lang="en-US" altLang="zh-CN" b="1">
                <a:effectLst/>
              </a:rPr>
              <a:t>ing </a:t>
            </a:r>
            <a:r>
              <a:rPr kumimoji="1" lang="en-US" altLang="zh-CN" b="1" dirty="0">
                <a:effectLst/>
              </a:rPr>
              <a:t>will introduce the next section.</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15</a:t>
            </a:fld>
            <a:endParaRPr kumimoji="1" lang="zh-CN" altLang="en-US"/>
          </a:p>
        </p:txBody>
      </p:sp>
    </p:spTree>
    <p:extLst>
      <p:ext uri="{BB962C8B-B14F-4D97-AF65-F5344CB8AC3E}">
        <p14:creationId xmlns:p14="http://schemas.microsoft.com/office/powerpoint/2010/main" val="3068570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figuring out stocks to invest in, the weight of each stock is needed to be determined.</a:t>
            </a:r>
          </a:p>
          <a:p>
            <a:r>
              <a:rPr lang="en-US" altLang="zh-CN" dirty="0"/>
              <a:t>The basic strategy is maximizing the sharper ratio.</a:t>
            </a:r>
          </a:p>
          <a:p>
            <a:r>
              <a:rPr lang="en-US" altLang="zh-CN" dirty="0"/>
              <a:t>And CAPM is used to determine the optimal portfolio which is determined by </a:t>
            </a:r>
            <a:r>
              <a:rPr lang="en-US" altLang="zh-CN" dirty="0" err="1"/>
              <a:t>maximising</a:t>
            </a:r>
            <a:r>
              <a:rPr lang="en-US" altLang="zh-CN" dirty="0"/>
              <a:t> the Sharpe ratio which is calculated by $\frac{E[</a:t>
            </a:r>
            <a:r>
              <a:rPr lang="en-US" altLang="zh-CN" dirty="0" err="1"/>
              <a:t>r_p</a:t>
            </a:r>
            <a:r>
              <a:rPr lang="en-US" altLang="zh-CN" dirty="0"/>
              <a:t>]-</a:t>
            </a:r>
            <a:r>
              <a:rPr lang="en-US" altLang="zh-CN" dirty="0" err="1"/>
              <a:t>r_f</a:t>
            </a:r>
            <a:r>
              <a:rPr lang="en-US" altLang="zh-CN" dirty="0"/>
              <a:t>}{\sigma _p}$.</a:t>
            </a:r>
          </a:p>
          <a:p>
            <a:r>
              <a:rPr lang="en-US" altLang="zh-CN" dirty="0"/>
              <a:t>The risk-free rate is 3 months treasure bond.</a:t>
            </a:r>
          </a:p>
          <a:p>
            <a:r>
              <a:rPr lang="en-US" altLang="zh-CN" dirty="0"/>
              <a:t>First, the expected return of each stock is determined by CAPM’s formula $E[</a:t>
            </a:r>
            <a:r>
              <a:rPr lang="en-US" altLang="zh-CN" dirty="0" err="1"/>
              <a:t>r_p</a:t>
            </a:r>
            <a:r>
              <a:rPr lang="en-US" altLang="zh-CN" dirty="0"/>
              <a:t>]=</a:t>
            </a:r>
            <a:r>
              <a:rPr lang="en-US" altLang="zh-CN" dirty="0" err="1"/>
              <a:t>r_f</a:t>
            </a:r>
            <a:r>
              <a:rPr lang="en-US" altLang="zh-CN" dirty="0"/>
              <a:t>+\beta _p (E[</a:t>
            </a:r>
            <a:r>
              <a:rPr lang="en-US" altLang="zh-CN" dirty="0" err="1"/>
              <a:t>r_m</a:t>
            </a:r>
            <a:r>
              <a:rPr lang="en-US" altLang="zh-CN" dirty="0"/>
              <a:t>]-</a:t>
            </a:r>
            <a:r>
              <a:rPr lang="en-US" altLang="zh-CN" dirty="0" err="1"/>
              <a:t>r_f</a:t>
            </a:r>
            <a:r>
              <a:rPr lang="en-US" altLang="zh-CN" dirty="0"/>
              <a:t>)$. The risk free rate is 3 months U.S. treasure bond.</a:t>
            </a:r>
          </a:p>
          <a:p>
            <a:r>
              <a:rPr lang="en-US" altLang="zh-CN" dirty="0"/>
              <a:t>Then based on historical monthly returns, we draw this correlation table, and input it along with expected return, risk-averse 3 and borrow rate 3.5% into </a:t>
            </a:r>
            <a:r>
              <a:rPr lang="en-US" altLang="zh-CN" dirty="0" err="1"/>
              <a:t>Matlab</a:t>
            </a:r>
            <a:r>
              <a:rPr lang="en-US" altLang="zh-CN" dirty="0"/>
              <a:t>, it will help us figure out the optimal portfolio.</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16</a:t>
            </a:fld>
            <a:endParaRPr kumimoji="1" lang="zh-CN" altLang="en-US"/>
          </a:p>
        </p:txBody>
      </p:sp>
    </p:spTree>
    <p:extLst>
      <p:ext uri="{BB962C8B-B14F-4D97-AF65-F5344CB8AC3E}">
        <p14:creationId xmlns:p14="http://schemas.microsoft.com/office/powerpoint/2010/main" val="1089744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shows the result of our portfolio, as you can see, all the weights have been listed, and the Sharpe ratio after </a:t>
            </a:r>
            <a:r>
              <a:rPr lang="en-US" altLang="zh-CN" dirty="0" err="1"/>
              <a:t>optimisation</a:t>
            </a:r>
            <a:r>
              <a:rPr lang="en-US" altLang="zh-CN" dirty="0"/>
              <a:t> is 2.97</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17</a:t>
            </a:fld>
            <a:endParaRPr kumimoji="1" lang="zh-CN" altLang="en-US"/>
          </a:p>
        </p:txBody>
      </p:sp>
    </p:spTree>
    <p:extLst>
      <p:ext uri="{BB962C8B-B14F-4D97-AF65-F5344CB8AC3E}">
        <p14:creationId xmlns:p14="http://schemas.microsoft.com/office/powerpoint/2010/main" val="11886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In this page, we show the performance summary of our portfolio. Value at Risk (</a:t>
            </a:r>
            <a:r>
              <a:rPr lang="en-US" altLang="zh-CN" dirty="0" err="1"/>
              <a:t>VaR</a:t>
            </a:r>
            <a:r>
              <a:rPr lang="en-US" altLang="zh-CN" dirty="0"/>
              <a:t>) measures the size of a loss at a given confidence level. A 5% </a:t>
            </a:r>
            <a:r>
              <a:rPr lang="en-US" altLang="zh-CN" dirty="0" err="1"/>
              <a:t>VaR</a:t>
            </a:r>
            <a:r>
              <a:rPr lang="en-US" altLang="zh-CN" dirty="0"/>
              <a:t> of -5.1% can be seen as the expected portfolio return is greater than -5.1% 95% of the time. Value at risk can be calculated directly from historical returns at a given percentile, or analytically from the mean and standard deviation of returns. Conditional Value at Risk (</a:t>
            </a:r>
            <a:r>
              <a:rPr lang="en-US" altLang="zh-CN" dirty="0" err="1"/>
              <a:t>CVaR</a:t>
            </a:r>
            <a:r>
              <a:rPr lang="en-US" altLang="zh-CN" dirty="0"/>
              <a:t>) measures the size of the expected loss once a specific Value at Risk (</a:t>
            </a:r>
            <a:r>
              <a:rPr lang="en-US" altLang="zh-CN" dirty="0" err="1"/>
              <a:t>VaR</a:t>
            </a:r>
            <a:r>
              <a:rPr lang="en-US" altLang="zh-CN" dirty="0"/>
              <a:t>) breakpoint is breached, i.e. by being at and above </a:t>
            </a:r>
            <a:r>
              <a:rPr lang="en-US" altLang="zh-CN" dirty="0" err="1"/>
              <a:t>VaR.</a:t>
            </a:r>
            <a:r>
              <a:rPr lang="en-US" altLang="zh-CN" dirty="0"/>
              <a:t> The picture on the right-hand side compared our portfolio with vanguard 500, as you can see our portfolio growth quicker than vanguard 500. </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18</a:t>
            </a:fld>
            <a:endParaRPr kumimoji="1" lang="zh-CN" altLang="en-US"/>
          </a:p>
        </p:txBody>
      </p:sp>
    </p:spTree>
    <p:extLst>
      <p:ext uri="{BB962C8B-B14F-4D97-AF65-F5344CB8AC3E}">
        <p14:creationId xmlns:p14="http://schemas.microsoft.com/office/powerpoint/2010/main" val="2970310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section is the limitations.</a:t>
            </a:r>
          </a:p>
          <a:p>
            <a:r>
              <a:rPr lang="en-US" altLang="zh-CN" dirty="0"/>
              <a:t>The first limitation is we did not consider stocks out of S&amp;P 500. Maybe there are some stocks able to provide abnormal returns outside of S&amp;P 500.</a:t>
            </a:r>
          </a:p>
          <a:p>
            <a:r>
              <a:rPr lang="en-US" altLang="zh-CN" dirty="0"/>
              <a:t>The second limitation is that CAPM is not a perfect model. It is a capital pricing model, not a stock pricing model. CAPM’s assumption is not realistic like every investor have the homogeneous expectation and can borrow money at the same rate.</a:t>
            </a:r>
          </a:p>
          <a:p>
            <a:r>
              <a:rPr lang="en-US" altLang="zh-CN" dirty="0"/>
              <a:t>The third limitation is regarding models. Some limitations like computational inaccuracy and the standard deviation of the prediction cannot be avoided. And the amount of parameters is not sufficient.</a:t>
            </a:r>
          </a:p>
          <a:p>
            <a:r>
              <a:rPr lang="en-US" altLang="zh-CN" dirty="0"/>
              <a:t>The next limitation is the selection of large-cap stocks is very subjective.</a:t>
            </a:r>
          </a:p>
          <a:p>
            <a:r>
              <a:rPr lang="en-US" altLang="zh-CN" dirty="0"/>
              <a:t>The last limitation is Currency. Since we use us dollars to invest in US market, the currency between US dollars and pounds should be considered as an additional risk.</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19</a:t>
            </a:fld>
            <a:endParaRPr kumimoji="1" lang="zh-CN" altLang="en-US"/>
          </a:p>
        </p:txBody>
      </p:sp>
    </p:spTree>
    <p:extLst>
      <p:ext uri="{BB962C8B-B14F-4D97-AF65-F5344CB8AC3E}">
        <p14:creationId xmlns:p14="http://schemas.microsoft.com/office/powerpoint/2010/main" val="85209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let’s go through the basic information of our portfolio. The ingredient of our portfolio is listed on the right hand of the screen. And the performance of our portfolio is on the left-hand side. </a:t>
            </a:r>
            <a:r>
              <a:rPr lang="en-US" altLang="zh-CN" dirty="0">
                <a:effectLst/>
              </a:rPr>
              <a:t>As you can see, the expected return of our portfolio is high with considerably low risk</a:t>
            </a:r>
            <a:r>
              <a:rPr lang="en-US" altLang="zh-CN" dirty="0"/>
              <a:t>. In the following sections</a:t>
            </a:r>
            <a:r>
              <a:rPr lang="zh-CN" altLang="en-US" dirty="0"/>
              <a:t>，</a:t>
            </a:r>
            <a:r>
              <a:rPr lang="en-US" altLang="zh-CN" dirty="0"/>
              <a:t> we would illustrate how did we select stocks, </a:t>
            </a:r>
            <a:r>
              <a:rPr lang="en-US" altLang="zh-CN" dirty="0" err="1"/>
              <a:t>optimise</a:t>
            </a:r>
            <a:r>
              <a:rPr lang="en-US" altLang="zh-CN" dirty="0"/>
              <a:t> portfolios and explain limitations.</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2</a:t>
            </a:fld>
            <a:endParaRPr kumimoji="1" lang="zh-CN" altLang="en-US"/>
          </a:p>
        </p:txBody>
      </p:sp>
    </p:spTree>
    <p:extLst>
      <p:ext uri="{BB962C8B-B14F-4D97-AF65-F5344CB8AC3E}">
        <p14:creationId xmlns:p14="http://schemas.microsoft.com/office/powerpoint/2010/main" val="46962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I’d like to quote a sentence from the paper listed below. The key point is that the indicator P/B can significantly improve strategy performance.</a:t>
            </a:r>
          </a:p>
          <a:p>
            <a:r>
              <a:rPr lang="en-US" altLang="zh-CN" dirty="0"/>
              <a:t>Besides, P/B comes from balance sheet, which usually keep unchanged over a long period of time and are therefore more stable.</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22</a:t>
            </a:fld>
            <a:endParaRPr kumimoji="1" lang="zh-CN" altLang="en-US"/>
          </a:p>
        </p:txBody>
      </p:sp>
    </p:spTree>
    <p:extLst>
      <p:ext uri="{BB962C8B-B14F-4D97-AF65-F5344CB8AC3E}">
        <p14:creationId xmlns:p14="http://schemas.microsoft.com/office/powerpoint/2010/main" val="14702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we move into the first part, I would like to introduce the two types of stocks in our portfolio.</a:t>
            </a:r>
          </a:p>
          <a:p>
            <a:r>
              <a:rPr lang="en-US" altLang="zh-CN" dirty="0"/>
              <a:t>After having a basic impression of the ingredient and structure of our portfolio.</a:t>
            </a:r>
          </a:p>
          <a:p>
            <a:r>
              <a:rPr lang="en-US" altLang="zh-CN" dirty="0"/>
              <a:t>Then let’s move into the first section: stocks selection.</a:t>
            </a:r>
          </a:p>
          <a:p>
            <a:r>
              <a:rPr lang="en-US" altLang="zh-CN" dirty="0"/>
              <a:t>Our stocks selection strategy is quite straightforward: it is narrowing the range of options step by step.</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3</a:t>
            </a:fld>
            <a:endParaRPr kumimoji="1" lang="zh-CN" altLang="en-US"/>
          </a:p>
        </p:txBody>
      </p:sp>
    </p:spTree>
    <p:extLst>
      <p:ext uri="{BB962C8B-B14F-4D97-AF65-F5344CB8AC3E}">
        <p14:creationId xmlns:p14="http://schemas.microsoft.com/office/powerpoint/2010/main" val="149789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intended to establish a conservative portfolio. And this slide shows two types of elements of the portfolio. The first element is growing stocks, which are selected by models. And the second element is large-cap stocks, selected by </a:t>
            </a:r>
            <a:r>
              <a:rPr lang="en-US" altLang="zh-CN" dirty="0">
                <a:effectLst/>
              </a:rPr>
              <a:t>scenario</a:t>
            </a:r>
            <a:r>
              <a:rPr lang="en-US" altLang="zh-CN" dirty="0"/>
              <a:t> analysis</a:t>
            </a:r>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4</a:t>
            </a:fld>
            <a:endParaRPr kumimoji="1" lang="zh-CN" altLang="en-US"/>
          </a:p>
        </p:txBody>
      </p:sp>
    </p:spTree>
    <p:extLst>
      <p:ext uri="{BB962C8B-B14F-4D97-AF65-F5344CB8AC3E}">
        <p14:creationId xmlns:p14="http://schemas.microsoft.com/office/powerpoint/2010/main" val="102375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decided to focusing on stocks in U.S. market.</a:t>
            </a:r>
          </a:p>
          <a:p>
            <a:r>
              <a:rPr lang="en-US" altLang="zh-CN" dirty="0"/>
              <a:t>Let’s </a:t>
            </a:r>
            <a:r>
              <a:rPr lang="en-US" altLang="zh-CN" b="1" dirty="0"/>
              <a:t>briefly</a:t>
            </a:r>
            <a:r>
              <a:rPr lang="en-US" altLang="zh-CN" dirty="0"/>
              <a:t> go through what happened worldwide. </a:t>
            </a:r>
            <a:r>
              <a:rPr lang="en-US" altLang="zh-CN" b="1" dirty="0"/>
              <a:t>The stock marke</a:t>
            </a:r>
            <a:r>
              <a:rPr lang="en-US" altLang="zh-CN" dirty="0"/>
              <a:t>t has significant fluctuation in the past 2 years.</a:t>
            </a:r>
          </a:p>
          <a:p>
            <a:r>
              <a:rPr lang="en-US" altLang="zh-CN" b="1" dirty="0"/>
              <a:t>Public</a:t>
            </a:r>
            <a:r>
              <a:rPr lang="en-US" altLang="zh-CN" dirty="0"/>
              <a:t> events like the pandemic caused by Coronavirus, and the trade war between China and the US influenced the market impressively. </a:t>
            </a:r>
            <a:r>
              <a:rPr lang="en-US" altLang="zh-CN" b="1" dirty="0"/>
              <a:t>And recently</a:t>
            </a:r>
            <a:r>
              <a:rPr lang="en-US" altLang="zh-CN" dirty="0"/>
              <a:t> the market decreased </a:t>
            </a:r>
            <a:r>
              <a:rPr lang="en-US" altLang="zh-CN" b="1" dirty="0"/>
              <a:t>due to</a:t>
            </a:r>
            <a:r>
              <a:rPr lang="en-US" altLang="zh-CN" dirty="0"/>
              <a:t> a loss of confidence </a:t>
            </a:r>
            <a:r>
              <a:rPr lang="en-US" altLang="zh-CN" b="1" dirty="0"/>
              <a:t>as a result</a:t>
            </a:r>
            <a:r>
              <a:rPr lang="en-US" altLang="zh-CN" dirty="0"/>
              <a:t> of the conflict between Ukraine and Russia. </a:t>
            </a:r>
            <a:r>
              <a:rPr lang="en-US" altLang="zh-CN" b="1" dirty="0"/>
              <a:t>Depending on this situation</a:t>
            </a:r>
            <a:r>
              <a:rPr lang="en-US" altLang="zh-CN" dirty="0"/>
              <a:t>, a stable market and a conservative portfolio are preferred.</a:t>
            </a:r>
          </a:p>
          <a:p>
            <a:r>
              <a:rPr lang="en-US" altLang="zh-CN" dirty="0"/>
              <a:t>That leads to the question: Why do we think the U.S. market is a wise choice?</a:t>
            </a:r>
          </a:p>
          <a:p>
            <a:r>
              <a:rPr lang="en-US" altLang="zh-CN" b="1" i="1" dirty="0"/>
              <a:t>Firstly</a:t>
            </a:r>
            <a:r>
              <a:rPr lang="en-US" altLang="zh-CN" i="1" dirty="0"/>
              <a:t>, it is widely known that the U.S. is the largest economy in the world, influencing the global </a:t>
            </a:r>
            <a:r>
              <a:rPr lang="en-US" altLang="zh-CN" b="1" i="1" dirty="0"/>
              <a:t>significantly</a:t>
            </a:r>
            <a:r>
              <a:rPr lang="en-US" altLang="zh-CN" i="1" dirty="0"/>
              <a:t>. According to the </a:t>
            </a:r>
            <a:r>
              <a:rPr lang="en-US" altLang="zh-CN" b="1" i="1" dirty="0"/>
              <a:t>measure</a:t>
            </a:r>
            <a:r>
              <a:rPr lang="en-US" altLang="zh-CN" i="1" dirty="0"/>
              <a:t> of S&amp;P Global, the US take account more than half </a:t>
            </a:r>
            <a:r>
              <a:rPr lang="en-US" altLang="zh-CN" b="1" i="1" dirty="0"/>
              <a:t>of</a:t>
            </a:r>
            <a:r>
              <a:rPr lang="en-US" altLang="zh-CN" i="1" dirty="0"/>
              <a:t> the global stock market.</a:t>
            </a:r>
            <a:endParaRPr lang="en-US" altLang="zh-CN" dirty="0"/>
          </a:p>
          <a:p>
            <a:r>
              <a:rPr lang="en-US" altLang="zh-CN" i="1" dirty="0"/>
              <a:t>Additionally, the U.S. markets </a:t>
            </a:r>
            <a:r>
              <a:rPr lang="en-US" altLang="zh-CN" i="1" dirty="0" err="1"/>
              <a:t>abosorb</a:t>
            </a:r>
            <a:r>
              <a:rPr lang="en-US" altLang="zh-CN" i="1" dirty="0"/>
              <a:t> capital worldwide </a:t>
            </a:r>
            <a:r>
              <a:rPr lang="en-US" altLang="zh-CN" b="1" i="1" dirty="0"/>
              <a:t>and</a:t>
            </a:r>
            <a:r>
              <a:rPr lang="en-US" altLang="zh-CN" i="1" dirty="0"/>
              <a:t> most of the world’s leading companies choose to list or issue in the U.S.</a:t>
            </a:r>
            <a:endParaRPr lang="en-US" altLang="zh-CN" dirty="0"/>
          </a:p>
          <a:p>
            <a:r>
              <a:rPr lang="en-US" altLang="zh-CN" i="1" dirty="0"/>
              <a:t>For example, in the UK market, we can easily invest in the energy or financial sectors.</a:t>
            </a:r>
            <a:r>
              <a:rPr lang="en-US" altLang="zh-CN" dirty="0"/>
              <a:t> </a:t>
            </a:r>
            <a:r>
              <a:rPr lang="en-US" altLang="zh-CN" b="1" dirty="0"/>
              <a:t>However</a:t>
            </a:r>
            <a:r>
              <a:rPr lang="en-US" altLang="zh-CN" dirty="0"/>
              <a:t>, it is quite difficult to invest broadly in the information technology sector in UK since m</a:t>
            </a:r>
            <a:r>
              <a:rPr lang="en-US" altLang="zh-CN" i="1" dirty="0"/>
              <a:t>any of the giants in the IT are based in the U.S., it is almost impossible to construct portfolios without exposure to the US market.</a:t>
            </a:r>
            <a:endParaRPr lang="en-US" altLang="zh-CN" dirty="0"/>
          </a:p>
          <a:p>
            <a:r>
              <a:rPr lang="en-US" altLang="zh-CN" b="1" dirty="0"/>
              <a:t>Hence, we have decided to invest in the U.S. market.</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5</a:t>
            </a:fld>
            <a:endParaRPr kumimoji="1" lang="zh-CN" altLang="en-US"/>
          </a:p>
        </p:txBody>
      </p:sp>
    </p:spTree>
    <p:extLst>
      <p:ext uri="{BB962C8B-B14F-4D97-AF65-F5344CB8AC3E}">
        <p14:creationId xmlns:p14="http://schemas.microsoft.com/office/powerpoint/2010/main" val="269906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we have already narrowing down the available range into U.S. market, there are still thousands of options available. </a:t>
            </a:r>
            <a:r>
              <a:rPr lang="en-US" altLang="zh-CN" b="1" dirty="0"/>
              <a:t>To be honest,</a:t>
            </a:r>
            <a:r>
              <a:rPr lang="en-US" altLang="zh-CN" dirty="0"/>
              <a:t> it is hard for rookies like us to figure out stocks that are worth investing in. </a:t>
            </a:r>
            <a:r>
              <a:rPr lang="en-US" altLang="zh-CN" b="1" dirty="0"/>
              <a:t>To reduce the range, we decided to look for the stocks in S&amp;P 500, there are three reasons behind this.</a:t>
            </a:r>
            <a:endParaRPr lang="en-US" altLang="zh-CN" dirty="0"/>
          </a:p>
          <a:p>
            <a:r>
              <a:rPr lang="en-US" altLang="zh-CN" b="1" dirty="0"/>
              <a:t>First</a:t>
            </a:r>
            <a:r>
              <a:rPr lang="en-US" altLang="zh-CN" dirty="0"/>
              <a:t>, S&amp;P 500 consists of 80% to 85% of the total market capitalization, which means it is </a:t>
            </a:r>
            <a:r>
              <a:rPr lang="en-US" altLang="zh-CN" b="1" dirty="0"/>
              <a:t>large enough</a:t>
            </a:r>
            <a:r>
              <a:rPr lang="en-US" altLang="zh-CN" dirty="0"/>
              <a:t> to cover the majority of potential stocks.</a:t>
            </a:r>
          </a:p>
          <a:p>
            <a:r>
              <a:rPr lang="en-US" altLang="zh-CN" b="1" dirty="0"/>
              <a:t>Secondly</a:t>
            </a:r>
            <a:r>
              <a:rPr lang="en-US" altLang="zh-CN" dirty="0"/>
              <a:t>, the S&amp;P 500 is selected on multi-dimensional criteria, </a:t>
            </a:r>
            <a:r>
              <a:rPr lang="en-US" altLang="zh-CN" b="1" dirty="0"/>
              <a:t>a wide range of stocks with relatively stable performance</a:t>
            </a:r>
            <a:r>
              <a:rPr lang="en-US" altLang="zh-CN" dirty="0"/>
              <a:t> is included, which indicates that the </a:t>
            </a:r>
            <a:r>
              <a:rPr lang="en-US" altLang="zh-CN" b="1" dirty="0"/>
              <a:t>high-quality stocks are basically in it.</a:t>
            </a:r>
            <a:r>
              <a:rPr lang="en-US" altLang="zh-CN" dirty="0"/>
              <a:t> Finally, its industrial weights is informative for us.</a:t>
            </a:r>
          </a:p>
          <a:p>
            <a:r>
              <a:rPr lang="en-US" altLang="zh-CN" dirty="0"/>
              <a:t>Additionally, because the S&amp;P500 shows a long-term stable </a:t>
            </a:r>
            <a:r>
              <a:rPr lang="en-US" altLang="zh-CN" b="1" dirty="0"/>
              <a:t>trend</a:t>
            </a:r>
            <a:r>
              <a:rPr lang="en-US" altLang="zh-CN" dirty="0"/>
              <a:t>, we also view it as our market portfolio.</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6</a:t>
            </a:fld>
            <a:endParaRPr kumimoji="1" lang="zh-CN" altLang="en-US"/>
          </a:p>
        </p:txBody>
      </p:sp>
    </p:spTree>
    <p:extLst>
      <p:ext uri="{BB962C8B-B14F-4D97-AF65-F5344CB8AC3E}">
        <p14:creationId xmlns:p14="http://schemas.microsoft.com/office/powerpoint/2010/main" val="94515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step is to </a:t>
            </a:r>
            <a:r>
              <a:rPr lang="en-US" altLang="zh-CN" b="1" dirty="0"/>
              <a:t>identify industries to invest in.</a:t>
            </a:r>
            <a:endParaRPr lang="en-US" altLang="zh-CN" dirty="0"/>
          </a:p>
          <a:p>
            <a:r>
              <a:rPr lang="en-US" altLang="zh-CN" dirty="0"/>
              <a:t>The correlation table of industry gives us some </a:t>
            </a:r>
            <a:r>
              <a:rPr lang="en-US" altLang="zh-CN" b="1" dirty="0"/>
              <a:t>inspiration</a:t>
            </a:r>
            <a:r>
              <a:rPr lang="en-US" altLang="zh-CN" dirty="0"/>
              <a:t> of industry choosing, since choose less correlated industries can diverse risk.</a:t>
            </a:r>
          </a:p>
          <a:p>
            <a:r>
              <a:rPr lang="en-US" altLang="zh-CN" dirty="0"/>
              <a:t>Taking into account of the S&amp;P’s weights of industry, the correlation table and the current hot topics, we decide to invest in </a:t>
            </a:r>
            <a:r>
              <a:rPr lang="zh-CN" altLang="en-US" dirty="0"/>
              <a:t>（</a:t>
            </a:r>
            <a:r>
              <a:rPr lang="en-US" altLang="zh-CN" dirty="0"/>
              <a:t>These</a:t>
            </a:r>
            <a:r>
              <a:rPr lang="zh-CN" altLang="en-US" dirty="0"/>
              <a:t>）</a:t>
            </a:r>
            <a:r>
              <a:rPr lang="en-US" altLang="zh-CN" dirty="0"/>
              <a:t>industries listed on the screen.</a:t>
            </a:r>
          </a:p>
          <a:p>
            <a:r>
              <a:rPr lang="en-US" altLang="zh-CN" dirty="0"/>
              <a:t>We decide to invest most of our money in the technology industry, which shows a longer-term potential.</a:t>
            </a:r>
          </a:p>
          <a:p>
            <a:r>
              <a:rPr lang="en-US" altLang="zh-CN" dirty="0"/>
              <a:t>And health stocks </a:t>
            </a:r>
            <a:r>
              <a:rPr lang="en-US" altLang="zh-CN" b="1" dirty="0"/>
              <a:t>make up a large part of our portfolio</a:t>
            </a:r>
            <a:r>
              <a:rPr lang="en-US" altLang="zh-CN" dirty="0"/>
              <a:t> since the covid-19 is still influencing the world, </a:t>
            </a:r>
            <a:r>
              <a:rPr lang="en-US" altLang="zh-CN" b="1" dirty="0"/>
              <a:t>we think medical stocks still have good prospects for growth.</a:t>
            </a:r>
            <a:endParaRPr lang="en-US" altLang="zh-CN" dirty="0"/>
          </a:p>
          <a:p>
            <a:r>
              <a:rPr lang="en-US" altLang="zh-CN" dirty="0"/>
              <a:t>Energy and Industrial are chosen because the tensions between Russia and Ukraine not only </a:t>
            </a:r>
            <a:r>
              <a:rPr lang="en-US" altLang="zh-CN" b="1" u="sng" dirty="0"/>
              <a:t>create a need for large amounts </a:t>
            </a:r>
            <a:r>
              <a:rPr lang="en-US" altLang="zh-CN" b="1" dirty="0"/>
              <a:t>of</a:t>
            </a:r>
            <a:r>
              <a:rPr lang="en-US" altLang="zh-CN" dirty="0"/>
              <a:t> energy and armaments, but also impact on the global energy supply chain, cause energy prices rising sharply.</a:t>
            </a:r>
          </a:p>
          <a:p>
            <a:r>
              <a:rPr lang="en-US" altLang="zh-CN" dirty="0"/>
              <a:t>Finally, we choose the financial industry because </a:t>
            </a:r>
            <a:r>
              <a:rPr lang="en-US" altLang="zh-CN" b="1" dirty="0"/>
              <a:t>its correlation is lower compared to other industries that have not been selected</a:t>
            </a:r>
            <a:r>
              <a:rPr lang="en-US" altLang="zh-CN" dirty="0"/>
              <a:t>.</a:t>
            </a:r>
          </a:p>
        </p:txBody>
      </p:sp>
      <p:sp>
        <p:nvSpPr>
          <p:cNvPr id="4" name="灯片编号占位符 3"/>
          <p:cNvSpPr>
            <a:spLocks noGrp="1"/>
          </p:cNvSpPr>
          <p:nvPr>
            <p:ph type="sldNum" sz="quarter" idx="5"/>
          </p:nvPr>
        </p:nvSpPr>
        <p:spPr/>
        <p:txBody>
          <a:bodyPr/>
          <a:lstStyle/>
          <a:p>
            <a:fld id="{77A1824B-F9A6-8B4B-B5DB-AAF1F70E3FE7}" type="slidenum">
              <a:rPr lang="en-US" altLang="zh-CN" smtClean="0"/>
              <a:t>7</a:t>
            </a:fld>
            <a:endParaRPr kumimoji="1" lang="zh-CN" altLang="en-US"/>
          </a:p>
        </p:txBody>
      </p:sp>
    </p:spTree>
    <p:extLst>
      <p:ext uri="{BB962C8B-B14F-4D97-AF65-F5344CB8AC3E}">
        <p14:creationId xmlns:p14="http://schemas.microsoft.com/office/powerpoint/2010/main" val="144905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there are </a:t>
            </a:r>
            <a:r>
              <a:rPr lang="en-US" altLang="zh-CN" b="1" dirty="0"/>
              <a:t>3 large-cap stocks chose based on </a:t>
            </a:r>
            <a:r>
              <a:rPr lang="en-US" altLang="zh-CN" b="1" dirty="0" err="1"/>
              <a:t>nowadays’s</a:t>
            </a:r>
            <a:r>
              <a:rPr lang="en-US" altLang="zh-CN" b="1" dirty="0"/>
              <a:t> situation.</a:t>
            </a:r>
            <a:endParaRPr lang="en-US" altLang="zh-CN" dirty="0"/>
          </a:p>
          <a:p>
            <a:r>
              <a:rPr lang="en-US" altLang="zh-CN" dirty="0"/>
              <a:t>HII and LMT are selected because they are </a:t>
            </a:r>
            <a:r>
              <a:rPr lang="en-US" altLang="zh-CN" b="1" dirty="0"/>
              <a:t>regarding military industry</a:t>
            </a:r>
            <a:r>
              <a:rPr lang="en-US" altLang="zh-CN" dirty="0"/>
              <a:t>. In our opinion, due to the insecure environment, the demand for the military will rise.</a:t>
            </a:r>
          </a:p>
          <a:p>
            <a:r>
              <a:rPr lang="en-US" altLang="zh-CN" dirty="0"/>
              <a:t>PFE is chosen because covid is still </a:t>
            </a:r>
            <a:r>
              <a:rPr lang="en-US" altLang="zh-CN" b="1" dirty="0"/>
              <a:t>influential</a:t>
            </a:r>
            <a:r>
              <a:rPr lang="zh-CN" altLang="en-US" dirty="0"/>
              <a:t>，</a:t>
            </a:r>
            <a:r>
              <a:rPr lang="en-US" altLang="zh-CN" dirty="0"/>
              <a:t>especially in China. Recently, </a:t>
            </a:r>
            <a:r>
              <a:rPr lang="en-US" altLang="zh-CN" dirty="0" err="1"/>
              <a:t>cronavirus</a:t>
            </a:r>
            <a:r>
              <a:rPr lang="en-US" altLang="zh-CN" dirty="0"/>
              <a:t> is out of control in shanghai and other provinces, </a:t>
            </a:r>
            <a:r>
              <a:rPr lang="en-US" altLang="zh-CN" b="1" dirty="0"/>
              <a:t>the drug used to cure covid made by </a:t>
            </a:r>
            <a:r>
              <a:rPr lang="en-US" altLang="zh-CN" b="1" dirty="0" err="1"/>
              <a:t>pfizer</a:t>
            </a:r>
            <a:r>
              <a:rPr lang="en-US" altLang="zh-CN" b="1" dirty="0"/>
              <a:t> maybe highly demanded.</a:t>
            </a:r>
            <a:endParaRPr lang="en-US" altLang="zh-CN"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8</a:t>
            </a:fld>
            <a:endParaRPr kumimoji="1" lang="zh-CN" altLang="en-US"/>
          </a:p>
        </p:txBody>
      </p:sp>
    </p:spTree>
    <p:extLst>
      <p:ext uri="{BB962C8B-B14F-4D97-AF65-F5344CB8AC3E}">
        <p14:creationId xmlns:p14="http://schemas.microsoft.com/office/powerpoint/2010/main" val="421292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let’s move on to the next step which is selecting growing stocks. However, this target is quite vague, a indicator is needed to quantify it. We choose fair value as our indicator which is estimated by P/B ratio.</a:t>
            </a:r>
          </a:p>
          <a:p>
            <a:r>
              <a:rPr lang="en-US" altLang="zh-CN" dirty="0"/>
              <a:t>Then our target turns into selecting high fair value stocks.</a:t>
            </a:r>
          </a:p>
          <a:p>
            <a:endParaRPr kumimoji="1" lang="zh-CN" altLang="en-US" dirty="0"/>
          </a:p>
        </p:txBody>
      </p:sp>
      <p:sp>
        <p:nvSpPr>
          <p:cNvPr id="4" name="灯片编号占位符 3"/>
          <p:cNvSpPr>
            <a:spLocks noGrp="1"/>
          </p:cNvSpPr>
          <p:nvPr>
            <p:ph type="sldNum" sz="quarter" idx="5"/>
          </p:nvPr>
        </p:nvSpPr>
        <p:spPr/>
        <p:txBody>
          <a:bodyPr/>
          <a:lstStyle/>
          <a:p>
            <a:fld id="{77A1824B-F9A6-8B4B-B5DB-AAF1F70E3FE7}" type="slidenum">
              <a:rPr lang="en-US" altLang="zh-CN" smtClean="0"/>
              <a:t>9</a:t>
            </a:fld>
            <a:endParaRPr kumimoji="1" lang="zh-CN" altLang="en-US"/>
          </a:p>
        </p:txBody>
      </p:sp>
    </p:spTree>
    <p:extLst>
      <p:ext uri="{BB962C8B-B14F-4D97-AF65-F5344CB8AC3E}">
        <p14:creationId xmlns:p14="http://schemas.microsoft.com/office/powerpoint/2010/main" val="314035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A588B02C-448B-BF48-948C-A1746DC3B2F2}" type="datetimeFigureOut">
              <a:rPr lang="zh-CN" altLang="en-US"/>
              <a:t>2022/4/22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E970AFB-CEC2-8C46-97AF-DF20639186B7}" type="slidenum">
              <a:rPr/>
              <a:t>‹#›</a:t>
            </a:fld>
            <a:endParaRPr kumimoji="1"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88B02C-448B-BF48-948C-A1746DC3B2F2}" type="datetimeFigureOut">
              <a:rPr lang="zh-CN" altLang="en-US"/>
              <a:t>2022/4/22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70AFB-CEC2-8C46-97AF-DF20639186B7}"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2.jpeg"/><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13.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0" y="0"/>
            <a:ext cx="12192000" cy="3323303"/>
          </a:xfrm>
          <a:prstGeom prst="rect">
            <a:avLst/>
          </a:prstGeom>
        </p:spPr>
      </p:pic>
      <p:sp>
        <p:nvSpPr>
          <p:cNvPr id="3" name="矩形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p:nvPr/>
        </p:nvSpPr>
        <p:spPr>
          <a:xfrm>
            <a:off x="2347025" y="2250293"/>
            <a:ext cx="7497946" cy="2167644"/>
          </a:xfrm>
          <a:prstGeom prst="rect">
            <a:avLst/>
          </a:prstGeom>
          <a:noFill/>
          <a:ln w="101600">
            <a:solidFill>
              <a:srgbClr val="C4B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2106135" y="2456952"/>
            <a:ext cx="7979727" cy="1754326"/>
          </a:xfrm>
          <a:prstGeom prst="rect">
            <a:avLst/>
          </a:prstGeom>
          <a:noFill/>
          <a:effectLst/>
        </p:spPr>
        <p:txBody>
          <a:bodyPr wrap="square" rtlCol="0">
            <a:spAutoFit/>
          </a:bodyPr>
          <a:lstStyle/>
          <a:p>
            <a:pPr algn="ctr"/>
            <a:r>
              <a:rPr lang="en-US" altLang="zh-CN" sz="5400" b="1" spc="600" dirty="0">
                <a:solidFill>
                  <a:schemeClr val="tx1">
                    <a:lumMod val="75000"/>
                    <a:lumOff val="25000"/>
                  </a:schemeClr>
                </a:solidFill>
                <a:latin typeface="Baskerville Old Face" panose="02020602080505020303" pitchFamily="18" charset="0"/>
                <a:ea typeface="Adobe Myungjo Std M" panose="02020600000000000000" pitchFamily="18" charset="-128"/>
                <a:cs typeface="张海山锐线体简" panose="02000000000000000000" charset="-122"/>
              </a:rPr>
              <a:t>PORTFOLIO</a:t>
            </a:r>
          </a:p>
          <a:p>
            <a:pPr algn="ctr"/>
            <a:r>
              <a:rPr kumimoji="1" lang="en-US" altLang="zh-CN" sz="5400" b="1" spc="600" dirty="0">
                <a:solidFill>
                  <a:schemeClr val="tx1">
                    <a:lumMod val="75000"/>
                    <a:lumOff val="25000"/>
                  </a:schemeClr>
                </a:solidFill>
                <a:latin typeface="Baskerville Old Face" panose="02020602080505020303" pitchFamily="18" charset="0"/>
                <a:ea typeface="Adobe Myungjo Std M" panose="02020600000000000000" pitchFamily="18" charset="-128"/>
                <a:cs typeface="张海山锐线体简" panose="02000000000000000000" charset="-122"/>
              </a:rPr>
              <a:t>INTERPRETATION</a:t>
            </a:r>
            <a:endParaRPr kumimoji="1" lang="zh-CN" altLang="en-US" sz="1000" spc="600">
              <a:solidFill>
                <a:schemeClr val="tx1">
                  <a:lumMod val="75000"/>
                  <a:lumOff val="25000"/>
                </a:schemeClr>
              </a:solidFill>
              <a:latin typeface="Baskerville Old Face" panose="02020602080505020303" pitchFamily="18" charset="0"/>
              <a:ea typeface="Adobe Myungjo Std M" panose="02020600000000000000" pitchFamily="18" charset="-128"/>
              <a:cs typeface="张海山锐线体简" panose="02000000000000000000" charset="-122"/>
            </a:endParaRPr>
          </a:p>
        </p:txBody>
      </p:sp>
      <p:sp>
        <p:nvSpPr>
          <p:cNvPr id="5" name="文本框 4"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3918400" y="5226191"/>
            <a:ext cx="4355196" cy="400110"/>
          </a:xfrm>
          <a:prstGeom prst="rect">
            <a:avLst/>
          </a:prstGeom>
          <a:noFill/>
        </p:spPr>
        <p:txBody>
          <a:bodyPr wrap="square" rtlCol="0">
            <a:spAutoFit/>
          </a:bodyPr>
          <a:lstStyle/>
          <a:p>
            <a:pPr algn="ctr"/>
            <a:r>
              <a:rPr lang="en-GB" altLang="zh-CN" sz="2000" b="1" spc="300" dirty="0">
                <a:solidFill>
                  <a:schemeClr val="bg1">
                    <a:lumMod val="50000"/>
                  </a:schemeClr>
                </a:solidFill>
                <a:latin typeface="Adobe Song Std L" panose="02020300000000000000" pitchFamily="18" charset="-128"/>
                <a:ea typeface="Adobe Song Std L" panose="02020300000000000000" pitchFamily="18" charset="-128"/>
                <a:cs typeface="微软雅黑" panose="020B0503020204020204" charset="-122"/>
              </a:rPr>
              <a:t>Zhen Shen &amp; Ning Xu</a:t>
            </a:r>
            <a:endParaRPr lang="zh-CN" altLang="en-US" sz="2000" b="1" spc="300">
              <a:solidFill>
                <a:schemeClr val="bg1">
                  <a:lumMod val="50000"/>
                </a:schemeClr>
              </a:solidFill>
              <a:latin typeface="Adobe Song Std L" panose="02020300000000000000" pitchFamily="18" charset="-128"/>
              <a:ea typeface="Adobe Song Std L" panose="02020300000000000000" pitchFamily="18" charset="-128"/>
              <a:cs typeface="微软雅黑" panose="020B0503020204020204" charset="-122"/>
            </a:endParaRPr>
          </a:p>
        </p:txBody>
      </p:sp>
      <p:sp>
        <p:nvSpPr>
          <p:cNvPr id="6" name="文本框 5"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5260146" y="1431754"/>
            <a:ext cx="1671706" cy="707886"/>
          </a:xfrm>
          <a:prstGeom prst="rect">
            <a:avLst/>
          </a:prstGeom>
          <a:noFill/>
        </p:spPr>
        <p:txBody>
          <a:bodyPr wrap="square" rtlCol="0">
            <a:spAutoFit/>
          </a:bodyPr>
          <a:lstStyle/>
          <a:p>
            <a:pPr algn="ctr"/>
            <a:r>
              <a:rPr lang="en-US" altLang="zh-CN" sz="4000" spc="50" dirty="0">
                <a:solidFill>
                  <a:schemeClr val="bg1">
                    <a:lumMod val="50000"/>
                  </a:schemeClr>
                </a:solidFill>
                <a:latin typeface="Baskerville Old Face" panose="02020602080505020303" pitchFamily="18" charset="0"/>
                <a:ea typeface="华文细黑" panose="02010600040101010101" charset="-122"/>
                <a:cs typeface="华文细黑" panose="02010600040101010101" charset="-122"/>
              </a:rPr>
              <a:t>2022</a:t>
            </a:r>
            <a:endParaRPr kumimoji="1" lang="en-US" altLang="zh-CN" sz="4000" spc="50" dirty="0">
              <a:solidFill>
                <a:schemeClr val="bg1">
                  <a:lumMod val="50000"/>
                </a:schemeClr>
              </a:solidFill>
              <a:latin typeface="Baskerville Old Face" panose="02020602080505020303" pitchFamily="18" charset="0"/>
              <a:ea typeface="华文细黑" panose="02010600040101010101" charset="-122"/>
              <a:cs typeface="华文细黑" panose="02010600040101010101" charset="-122"/>
            </a:endParaRPr>
          </a:p>
        </p:txBody>
      </p:sp>
      <p:sp>
        <p:nvSpPr>
          <p:cNvPr id="8" name="e7d195523061f1c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hidden="1"/>
          <p:cNvSpPr txBox="1"/>
          <p:nvPr/>
        </p:nvSpPr>
        <p:spPr>
          <a:xfrm>
            <a:off x="-355600" y="1803400"/>
            <a:ext cx="262251" cy="1016000"/>
          </a:xfrm>
          <a:prstGeom prst="rect">
            <a:avLst/>
          </a:prstGeom>
          <a:noFill/>
        </p:spPr>
        <p:txBody>
          <a:bodyPr vert="wordArtVert" rtlCol="0">
            <a:spAutoFit/>
          </a:bodyPr>
          <a:lstStyle/>
          <a:p>
            <a:r>
              <a:rPr lang="en-US" altLang="zh-CN" sz="100" dirty="0"/>
              <a:t>e7d195523061f1c0d318120d6aeaf1b6ccceb6ba3da59c0775C5DE19DDDEBC09ED96DBD9900D9848D623ECAD1D4904B78047D0015C22C8BE97228BE8B5BFF08FE7A3AE04126DA07312A96C0F69F9BAB7D05F05E8038A538D05762A9279AAA60CA56AA3091F65D7611FAB1620C950298EE7222C3E82825D44B6EFFF22DFDE5B8C945CAB9D6D69366C</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232E92-3463-0955-842B-8F1660266C16}"/>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2878C21A-36D4-E514-8B0D-A2F83DF9109B}"/>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D1CE624-CD73-4D85-CF68-F94BD7FAE805}"/>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6ED86411-7B88-C2E3-7B67-28C105066010}"/>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D10CEBF1-E71F-287A-81A3-93D99E805454}"/>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2FC3DB7-1210-7076-F237-A23B78C83B41}"/>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7D3A26D0-9D7E-DD44-6DF3-214E65A8E9C3}"/>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022087A6-B9BC-06B1-ECA2-BEE4603E44E2}"/>
              </a:ext>
            </a:extLst>
          </p:cNvPr>
          <p:cNvSpPr txBox="1"/>
          <p:nvPr/>
        </p:nvSpPr>
        <p:spPr>
          <a:xfrm>
            <a:off x="10105251" y="131661"/>
            <a:ext cx="553998" cy="3052309"/>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75000"/>
                  </a:schemeClr>
                </a:solidFill>
              </a:rPr>
              <a:t>Models Introduction</a:t>
            </a:r>
            <a:endParaRPr kumimoji="1" lang="zh-CN" altLang="en-US" sz="2400" b="1" dirty="0">
              <a:solidFill>
                <a:schemeClr val="bg1">
                  <a:lumMod val="75000"/>
                </a:schemeClr>
              </a:solidFill>
            </a:endParaRPr>
          </a:p>
        </p:txBody>
      </p:sp>
      <p:sp>
        <p:nvSpPr>
          <p:cNvPr id="10" name="文本框 9">
            <a:extLst>
              <a:ext uri="{FF2B5EF4-FFF2-40B4-BE49-F238E27FC236}">
                <a16:creationId xmlns:a16="http://schemas.microsoft.com/office/drawing/2014/main" id="{216FF30F-1227-FE08-3A2A-7274BE5E1D21}"/>
              </a:ext>
            </a:extLst>
          </p:cNvPr>
          <p:cNvSpPr txBox="1"/>
          <p:nvPr/>
        </p:nvSpPr>
        <p:spPr>
          <a:xfrm>
            <a:off x="432295" y="1862033"/>
            <a:ext cx="8413544"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b="1" dirty="0">
                <a:solidFill>
                  <a:srgbClr val="C4B08E"/>
                </a:solidFill>
              </a:rPr>
              <a:t>Using the P/B ratio to estimate fair value.</a:t>
            </a:r>
            <a:endParaRPr kumimoji="1" lang="zh-CN" altLang="en-US" sz="2400" b="1" dirty="0">
              <a:solidFill>
                <a:srgbClr val="C4B08E"/>
              </a:solidFill>
            </a:endParaRPr>
          </a:p>
        </p:txBody>
      </p:sp>
      <p:grpSp>
        <p:nvGrpSpPr>
          <p:cNvPr id="12" name="组合 1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4DF6A694-89C3-3C25-F306-FD1EE80A8B2B}"/>
              </a:ext>
            </a:extLst>
          </p:cNvPr>
          <p:cNvGrpSpPr/>
          <p:nvPr/>
        </p:nvGrpSpPr>
        <p:grpSpPr>
          <a:xfrm>
            <a:off x="432295" y="969060"/>
            <a:ext cx="481807" cy="653818"/>
            <a:chOff x="0" y="-1587"/>
            <a:chExt cx="893763" cy="1212850"/>
          </a:xfrm>
          <a:solidFill>
            <a:schemeClr val="tx1">
              <a:lumMod val="50000"/>
              <a:lumOff val="50000"/>
            </a:schemeClr>
          </a:solidFill>
        </p:grpSpPr>
        <p:sp>
          <p:nvSpPr>
            <p:cNvPr id="13" name="Freeform 5">
              <a:extLst>
                <a:ext uri="{FF2B5EF4-FFF2-40B4-BE49-F238E27FC236}">
                  <a16:creationId xmlns:a16="http://schemas.microsoft.com/office/drawing/2014/main" id="{CE1AB4F3-D447-AE95-70EE-6E10D89F5C34}"/>
                </a:ext>
              </a:extLst>
            </p:cNvPr>
            <p:cNvSpPr>
              <a:spLocks noEditPoints="1"/>
            </p:cNvSpPr>
            <p:nvPr/>
          </p:nvSpPr>
          <p:spPr bwMode="auto">
            <a:xfrm>
              <a:off x="0" y="-1587"/>
              <a:ext cx="893763" cy="1212850"/>
            </a:xfrm>
            <a:custGeom>
              <a:avLst/>
              <a:gdLst>
                <a:gd name="T0" fmla="*/ 221 w 236"/>
                <a:gd name="T1" fmla="*/ 173 h 322"/>
                <a:gd name="T2" fmla="*/ 236 w 236"/>
                <a:gd name="T3" fmla="*/ 117 h 322"/>
                <a:gd name="T4" fmla="*/ 118 w 236"/>
                <a:gd name="T5" fmla="*/ 0 h 322"/>
                <a:gd name="T6" fmla="*/ 0 w 236"/>
                <a:gd name="T7" fmla="*/ 117 h 322"/>
                <a:gd name="T8" fmla="*/ 15 w 236"/>
                <a:gd name="T9" fmla="*/ 173 h 322"/>
                <a:gd name="T10" fmla="*/ 117 w 236"/>
                <a:gd name="T11" fmla="*/ 322 h 322"/>
                <a:gd name="T12" fmla="*/ 221 w 236"/>
                <a:gd name="T13" fmla="*/ 173 h 322"/>
                <a:gd name="T14" fmla="*/ 29 w 236"/>
                <a:gd name="T15" fmla="*/ 169 h 322"/>
                <a:gd name="T16" fmla="*/ 15 w 236"/>
                <a:gd name="T17" fmla="*/ 117 h 322"/>
                <a:gd name="T18" fmla="*/ 118 w 236"/>
                <a:gd name="T19" fmla="*/ 15 h 322"/>
                <a:gd name="T20" fmla="*/ 221 w 236"/>
                <a:gd name="T21" fmla="*/ 117 h 322"/>
                <a:gd name="T22" fmla="*/ 208 w 236"/>
                <a:gd name="T23" fmla="*/ 167 h 322"/>
                <a:gd name="T24" fmla="*/ 117 w 236"/>
                <a:gd name="T25" fmla="*/ 295 h 322"/>
                <a:gd name="T26" fmla="*/ 29 w 236"/>
                <a:gd name="T27" fmla="*/ 1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322">
                  <a:moveTo>
                    <a:pt x="221" y="173"/>
                  </a:moveTo>
                  <a:cubicBezTo>
                    <a:pt x="231" y="156"/>
                    <a:pt x="236" y="137"/>
                    <a:pt x="236" y="117"/>
                  </a:cubicBezTo>
                  <a:cubicBezTo>
                    <a:pt x="236" y="53"/>
                    <a:pt x="183" y="0"/>
                    <a:pt x="118" y="0"/>
                  </a:cubicBezTo>
                  <a:cubicBezTo>
                    <a:pt x="53" y="0"/>
                    <a:pt x="0" y="53"/>
                    <a:pt x="0" y="117"/>
                  </a:cubicBezTo>
                  <a:cubicBezTo>
                    <a:pt x="0" y="137"/>
                    <a:pt x="5" y="156"/>
                    <a:pt x="15" y="173"/>
                  </a:cubicBezTo>
                  <a:cubicBezTo>
                    <a:pt x="38" y="211"/>
                    <a:pt x="117" y="322"/>
                    <a:pt x="117" y="322"/>
                  </a:cubicBezTo>
                  <a:cubicBezTo>
                    <a:pt x="117" y="322"/>
                    <a:pt x="198" y="213"/>
                    <a:pt x="221" y="173"/>
                  </a:cubicBezTo>
                  <a:close/>
                  <a:moveTo>
                    <a:pt x="29" y="169"/>
                  </a:moveTo>
                  <a:cubicBezTo>
                    <a:pt x="19" y="153"/>
                    <a:pt x="15" y="135"/>
                    <a:pt x="15" y="117"/>
                  </a:cubicBezTo>
                  <a:cubicBezTo>
                    <a:pt x="15" y="61"/>
                    <a:pt x="61" y="15"/>
                    <a:pt x="118" y="15"/>
                  </a:cubicBezTo>
                  <a:cubicBezTo>
                    <a:pt x="175" y="15"/>
                    <a:pt x="221" y="61"/>
                    <a:pt x="221" y="117"/>
                  </a:cubicBezTo>
                  <a:cubicBezTo>
                    <a:pt x="221" y="135"/>
                    <a:pt x="216" y="152"/>
                    <a:pt x="208" y="167"/>
                  </a:cubicBezTo>
                  <a:cubicBezTo>
                    <a:pt x="187" y="202"/>
                    <a:pt x="117" y="295"/>
                    <a:pt x="117" y="295"/>
                  </a:cubicBezTo>
                  <a:cubicBezTo>
                    <a:pt x="117" y="295"/>
                    <a:pt x="49" y="201"/>
                    <a:pt x="2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sp>
          <p:nvSpPr>
            <p:cNvPr id="14" name="Freeform 6">
              <a:extLst>
                <a:ext uri="{FF2B5EF4-FFF2-40B4-BE49-F238E27FC236}">
                  <a16:creationId xmlns:a16="http://schemas.microsoft.com/office/drawing/2014/main" id="{AA3D462E-40C0-F570-9FBA-B1BBDD855A24}"/>
                </a:ext>
              </a:extLst>
            </p:cNvPr>
            <p:cNvSpPr>
              <a:spLocks noEditPoints="1"/>
            </p:cNvSpPr>
            <p:nvPr/>
          </p:nvSpPr>
          <p:spPr bwMode="auto">
            <a:xfrm>
              <a:off x="242888" y="201613"/>
              <a:ext cx="407988" cy="406400"/>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93 h 108"/>
                <a:gd name="T12" fmla="*/ 15 w 108"/>
                <a:gd name="T13" fmla="*/ 54 h 108"/>
                <a:gd name="T14" fmla="*/ 54 w 108"/>
                <a:gd name="T15" fmla="*/ 15 h 108"/>
                <a:gd name="T16" fmla="*/ 93 w 108"/>
                <a:gd name="T17" fmla="*/ 54 h 108"/>
                <a:gd name="T18" fmla="*/ 54 w 108"/>
                <a:gd name="T19" fmla="*/ 9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4" y="0"/>
                    <a:pt x="0" y="24"/>
                    <a:pt x="0" y="54"/>
                  </a:cubicBezTo>
                  <a:cubicBezTo>
                    <a:pt x="0" y="84"/>
                    <a:pt x="24" y="108"/>
                    <a:pt x="54" y="108"/>
                  </a:cubicBezTo>
                  <a:cubicBezTo>
                    <a:pt x="84" y="108"/>
                    <a:pt x="108" y="84"/>
                    <a:pt x="108" y="54"/>
                  </a:cubicBezTo>
                  <a:cubicBezTo>
                    <a:pt x="108" y="24"/>
                    <a:pt x="84" y="0"/>
                    <a:pt x="54" y="0"/>
                  </a:cubicBezTo>
                  <a:moveTo>
                    <a:pt x="54" y="93"/>
                  </a:moveTo>
                  <a:cubicBezTo>
                    <a:pt x="32" y="93"/>
                    <a:pt x="15" y="75"/>
                    <a:pt x="15" y="54"/>
                  </a:cubicBezTo>
                  <a:cubicBezTo>
                    <a:pt x="15" y="32"/>
                    <a:pt x="32" y="15"/>
                    <a:pt x="54" y="15"/>
                  </a:cubicBezTo>
                  <a:cubicBezTo>
                    <a:pt x="76" y="15"/>
                    <a:pt x="93" y="32"/>
                    <a:pt x="93" y="54"/>
                  </a:cubicBezTo>
                  <a:cubicBezTo>
                    <a:pt x="93" y="75"/>
                    <a:pt x="76" y="93"/>
                    <a:pt x="54" y="9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grpSp>
      <p:sp>
        <p:nvSpPr>
          <p:cNvPr id="15" name="PA_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44738422-BB3B-91EA-A9FB-39C3820159DA}"/>
              </a:ext>
            </a:extLst>
          </p:cNvPr>
          <p:cNvSpPr txBox="1"/>
          <p:nvPr>
            <p:custDataLst>
              <p:tags r:id="rId1"/>
            </p:custDataLst>
          </p:nvPr>
        </p:nvSpPr>
        <p:spPr>
          <a:xfrm>
            <a:off x="1249908" y="950288"/>
            <a:ext cx="6297304" cy="584775"/>
          </a:xfrm>
          <a:prstGeom prst="rect">
            <a:avLst/>
          </a:prstGeom>
          <a:noFill/>
        </p:spPr>
        <p:txBody>
          <a:bodyPr wrap="square" rtlCol="0">
            <a:spAutoFit/>
          </a:bodyPr>
          <a:lstStyle/>
          <a:p>
            <a:r>
              <a:rPr lang="en-US" altLang="zh-CN"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Select High Fair Value Stocks</a:t>
            </a:r>
            <a:endParaRPr lang="zh-CN" altLang="en-US"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endParaRPr>
          </a:p>
        </p:txBody>
      </p:sp>
      <p:sp>
        <p:nvSpPr>
          <p:cNvPr id="17" name="虚尾箭头 16">
            <a:extLst>
              <a:ext uri="{FF2B5EF4-FFF2-40B4-BE49-F238E27FC236}">
                <a16:creationId xmlns:a16="http://schemas.microsoft.com/office/drawing/2014/main" id="{A7B47970-C4B7-D393-49F8-9B7805DD6864}"/>
              </a:ext>
            </a:extLst>
          </p:cNvPr>
          <p:cNvSpPr/>
          <p:nvPr/>
        </p:nvSpPr>
        <p:spPr>
          <a:xfrm>
            <a:off x="1551214" y="2918306"/>
            <a:ext cx="769003" cy="585787"/>
          </a:xfrm>
          <a:prstGeom prst="stripedRightArrow">
            <a:avLst/>
          </a:prstGeom>
          <a:solidFill>
            <a:srgbClr val="7F7F7F"/>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17"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5349B45E-2558-1544-BD3E-D008D65BEF22}"/>
              </a:ext>
            </a:extLst>
          </p:cNvPr>
          <p:cNvGrpSpPr/>
          <p:nvPr/>
        </p:nvGrpSpPr>
        <p:grpSpPr>
          <a:xfrm>
            <a:off x="432295" y="3967783"/>
            <a:ext cx="481807" cy="653818"/>
            <a:chOff x="0" y="-1587"/>
            <a:chExt cx="893763" cy="1212850"/>
          </a:xfrm>
          <a:solidFill>
            <a:schemeClr val="tx1">
              <a:lumMod val="50000"/>
              <a:lumOff val="50000"/>
            </a:schemeClr>
          </a:solidFill>
        </p:grpSpPr>
        <p:sp>
          <p:nvSpPr>
            <p:cNvPr id="19" name="Freeform 5">
              <a:extLst>
                <a:ext uri="{FF2B5EF4-FFF2-40B4-BE49-F238E27FC236}">
                  <a16:creationId xmlns:a16="http://schemas.microsoft.com/office/drawing/2014/main" id="{12C40168-1CF9-BD13-765F-E954DD75EC28}"/>
                </a:ext>
              </a:extLst>
            </p:cNvPr>
            <p:cNvSpPr>
              <a:spLocks noEditPoints="1"/>
            </p:cNvSpPr>
            <p:nvPr/>
          </p:nvSpPr>
          <p:spPr bwMode="auto">
            <a:xfrm>
              <a:off x="0" y="-1587"/>
              <a:ext cx="893763" cy="1212850"/>
            </a:xfrm>
            <a:custGeom>
              <a:avLst/>
              <a:gdLst>
                <a:gd name="T0" fmla="*/ 221 w 236"/>
                <a:gd name="T1" fmla="*/ 173 h 322"/>
                <a:gd name="T2" fmla="*/ 236 w 236"/>
                <a:gd name="T3" fmla="*/ 117 h 322"/>
                <a:gd name="T4" fmla="*/ 118 w 236"/>
                <a:gd name="T5" fmla="*/ 0 h 322"/>
                <a:gd name="T6" fmla="*/ 0 w 236"/>
                <a:gd name="T7" fmla="*/ 117 h 322"/>
                <a:gd name="T8" fmla="*/ 15 w 236"/>
                <a:gd name="T9" fmla="*/ 173 h 322"/>
                <a:gd name="T10" fmla="*/ 117 w 236"/>
                <a:gd name="T11" fmla="*/ 322 h 322"/>
                <a:gd name="T12" fmla="*/ 221 w 236"/>
                <a:gd name="T13" fmla="*/ 173 h 322"/>
                <a:gd name="T14" fmla="*/ 29 w 236"/>
                <a:gd name="T15" fmla="*/ 169 h 322"/>
                <a:gd name="T16" fmla="*/ 15 w 236"/>
                <a:gd name="T17" fmla="*/ 117 h 322"/>
                <a:gd name="T18" fmla="*/ 118 w 236"/>
                <a:gd name="T19" fmla="*/ 15 h 322"/>
                <a:gd name="T20" fmla="*/ 221 w 236"/>
                <a:gd name="T21" fmla="*/ 117 h 322"/>
                <a:gd name="T22" fmla="*/ 208 w 236"/>
                <a:gd name="T23" fmla="*/ 167 h 322"/>
                <a:gd name="T24" fmla="*/ 117 w 236"/>
                <a:gd name="T25" fmla="*/ 295 h 322"/>
                <a:gd name="T26" fmla="*/ 29 w 236"/>
                <a:gd name="T27" fmla="*/ 1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322">
                  <a:moveTo>
                    <a:pt x="221" y="173"/>
                  </a:moveTo>
                  <a:cubicBezTo>
                    <a:pt x="231" y="156"/>
                    <a:pt x="236" y="137"/>
                    <a:pt x="236" y="117"/>
                  </a:cubicBezTo>
                  <a:cubicBezTo>
                    <a:pt x="236" y="53"/>
                    <a:pt x="183" y="0"/>
                    <a:pt x="118" y="0"/>
                  </a:cubicBezTo>
                  <a:cubicBezTo>
                    <a:pt x="53" y="0"/>
                    <a:pt x="0" y="53"/>
                    <a:pt x="0" y="117"/>
                  </a:cubicBezTo>
                  <a:cubicBezTo>
                    <a:pt x="0" y="137"/>
                    <a:pt x="5" y="156"/>
                    <a:pt x="15" y="173"/>
                  </a:cubicBezTo>
                  <a:cubicBezTo>
                    <a:pt x="38" y="211"/>
                    <a:pt x="117" y="322"/>
                    <a:pt x="117" y="322"/>
                  </a:cubicBezTo>
                  <a:cubicBezTo>
                    <a:pt x="117" y="322"/>
                    <a:pt x="198" y="213"/>
                    <a:pt x="221" y="173"/>
                  </a:cubicBezTo>
                  <a:close/>
                  <a:moveTo>
                    <a:pt x="29" y="169"/>
                  </a:moveTo>
                  <a:cubicBezTo>
                    <a:pt x="19" y="153"/>
                    <a:pt x="15" y="135"/>
                    <a:pt x="15" y="117"/>
                  </a:cubicBezTo>
                  <a:cubicBezTo>
                    <a:pt x="15" y="61"/>
                    <a:pt x="61" y="15"/>
                    <a:pt x="118" y="15"/>
                  </a:cubicBezTo>
                  <a:cubicBezTo>
                    <a:pt x="175" y="15"/>
                    <a:pt x="221" y="61"/>
                    <a:pt x="221" y="117"/>
                  </a:cubicBezTo>
                  <a:cubicBezTo>
                    <a:pt x="221" y="135"/>
                    <a:pt x="216" y="152"/>
                    <a:pt x="208" y="167"/>
                  </a:cubicBezTo>
                  <a:cubicBezTo>
                    <a:pt x="187" y="202"/>
                    <a:pt x="117" y="295"/>
                    <a:pt x="117" y="295"/>
                  </a:cubicBezTo>
                  <a:cubicBezTo>
                    <a:pt x="117" y="295"/>
                    <a:pt x="49" y="201"/>
                    <a:pt x="2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sp>
          <p:nvSpPr>
            <p:cNvPr id="20" name="Freeform 6">
              <a:extLst>
                <a:ext uri="{FF2B5EF4-FFF2-40B4-BE49-F238E27FC236}">
                  <a16:creationId xmlns:a16="http://schemas.microsoft.com/office/drawing/2014/main" id="{D47F213B-575C-8776-9132-A3547F8DB92B}"/>
                </a:ext>
              </a:extLst>
            </p:cNvPr>
            <p:cNvSpPr>
              <a:spLocks noEditPoints="1"/>
            </p:cNvSpPr>
            <p:nvPr/>
          </p:nvSpPr>
          <p:spPr bwMode="auto">
            <a:xfrm>
              <a:off x="242888" y="201613"/>
              <a:ext cx="407988" cy="406400"/>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93 h 108"/>
                <a:gd name="T12" fmla="*/ 15 w 108"/>
                <a:gd name="T13" fmla="*/ 54 h 108"/>
                <a:gd name="T14" fmla="*/ 54 w 108"/>
                <a:gd name="T15" fmla="*/ 15 h 108"/>
                <a:gd name="T16" fmla="*/ 93 w 108"/>
                <a:gd name="T17" fmla="*/ 54 h 108"/>
                <a:gd name="T18" fmla="*/ 54 w 108"/>
                <a:gd name="T19" fmla="*/ 9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4" y="0"/>
                    <a:pt x="0" y="24"/>
                    <a:pt x="0" y="54"/>
                  </a:cubicBezTo>
                  <a:cubicBezTo>
                    <a:pt x="0" y="84"/>
                    <a:pt x="24" y="108"/>
                    <a:pt x="54" y="108"/>
                  </a:cubicBezTo>
                  <a:cubicBezTo>
                    <a:pt x="84" y="108"/>
                    <a:pt x="108" y="84"/>
                    <a:pt x="108" y="54"/>
                  </a:cubicBezTo>
                  <a:cubicBezTo>
                    <a:pt x="108" y="24"/>
                    <a:pt x="84" y="0"/>
                    <a:pt x="54" y="0"/>
                  </a:cubicBezTo>
                  <a:moveTo>
                    <a:pt x="54" y="93"/>
                  </a:moveTo>
                  <a:cubicBezTo>
                    <a:pt x="32" y="93"/>
                    <a:pt x="15" y="75"/>
                    <a:pt x="15" y="54"/>
                  </a:cubicBezTo>
                  <a:cubicBezTo>
                    <a:pt x="15" y="32"/>
                    <a:pt x="32" y="15"/>
                    <a:pt x="54" y="15"/>
                  </a:cubicBezTo>
                  <a:cubicBezTo>
                    <a:pt x="76" y="15"/>
                    <a:pt x="93" y="32"/>
                    <a:pt x="93" y="54"/>
                  </a:cubicBezTo>
                  <a:cubicBezTo>
                    <a:pt x="93" y="75"/>
                    <a:pt x="76" y="93"/>
                    <a:pt x="54" y="9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grpSp>
      <p:sp>
        <p:nvSpPr>
          <p:cNvPr id="21" name="PA_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hlinkClick r:id="rId5" action="ppaction://hlinksldjump"/>
            <a:extLst>
              <a:ext uri="{FF2B5EF4-FFF2-40B4-BE49-F238E27FC236}">
                <a16:creationId xmlns:a16="http://schemas.microsoft.com/office/drawing/2014/main" id="{2E095CDA-309B-77C9-8D6C-A3A7F79D2516}"/>
              </a:ext>
            </a:extLst>
          </p:cNvPr>
          <p:cNvSpPr txBox="1"/>
          <p:nvPr>
            <p:custDataLst>
              <p:tags r:id="rId2"/>
            </p:custDataLst>
          </p:nvPr>
        </p:nvSpPr>
        <p:spPr>
          <a:xfrm>
            <a:off x="1249908" y="4145136"/>
            <a:ext cx="2639931" cy="584775"/>
          </a:xfrm>
          <a:prstGeom prst="rect">
            <a:avLst/>
          </a:prstGeom>
          <a:noFill/>
        </p:spPr>
        <p:txBody>
          <a:bodyPr wrap="square" rtlCol="0">
            <a:spAutoFit/>
          </a:bodyPr>
          <a:lstStyle/>
          <a:p>
            <a:r>
              <a:rPr lang="en-US" altLang="zh-CN"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Method:</a:t>
            </a:r>
            <a:endParaRPr lang="zh-CN" altLang="en-US"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endParaRPr>
          </a:p>
        </p:txBody>
      </p:sp>
      <p:sp>
        <p:nvSpPr>
          <p:cNvPr id="11" name="文本框 10">
            <a:extLst>
              <a:ext uri="{FF2B5EF4-FFF2-40B4-BE49-F238E27FC236}">
                <a16:creationId xmlns:a16="http://schemas.microsoft.com/office/drawing/2014/main" id="{C09E64CA-DFB7-022A-F2CD-0C9A301B625D}"/>
              </a:ext>
            </a:extLst>
          </p:cNvPr>
          <p:cNvSpPr txBox="1"/>
          <p:nvPr/>
        </p:nvSpPr>
        <p:spPr>
          <a:xfrm>
            <a:off x="0" y="6482740"/>
            <a:ext cx="9942653" cy="369332"/>
          </a:xfrm>
          <a:prstGeom prst="rect">
            <a:avLst/>
          </a:prstGeom>
          <a:noFill/>
        </p:spPr>
        <p:txBody>
          <a:bodyPr wrap="square" rtlCol="0">
            <a:spAutoFit/>
          </a:bodyPr>
          <a:lstStyle/>
          <a:p>
            <a:r>
              <a:rPr kumimoji="1" lang="en-US" altLang="zh-CN" dirty="0"/>
              <a:t>* Reference: </a:t>
            </a:r>
            <a:r>
              <a:rPr kumimoji="1" lang="en-US" altLang="zh-CN" dirty="0" err="1"/>
              <a:t>J.P.Morgan</a:t>
            </a:r>
            <a:r>
              <a:rPr kumimoji="1" lang="en-US" altLang="zh-CN" dirty="0"/>
              <a:t> (2017) Value Strategies based on Machine Learning</a:t>
            </a:r>
          </a:p>
        </p:txBody>
      </p:sp>
      <p:sp>
        <p:nvSpPr>
          <p:cNvPr id="33" name="文本框 32">
            <a:hlinkClick r:id="rId6" action="ppaction://hlinksldjump"/>
            <a:extLst>
              <a:ext uri="{FF2B5EF4-FFF2-40B4-BE49-F238E27FC236}">
                <a16:creationId xmlns:a16="http://schemas.microsoft.com/office/drawing/2014/main" id="{C1DC0FB8-77E4-47F7-CD95-DD8E881CDE7D}"/>
              </a:ext>
            </a:extLst>
          </p:cNvPr>
          <p:cNvSpPr txBox="1"/>
          <p:nvPr/>
        </p:nvSpPr>
        <p:spPr>
          <a:xfrm>
            <a:off x="432295" y="4969066"/>
            <a:ext cx="5892127"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b="1" dirty="0">
                <a:solidFill>
                  <a:srgbClr val="C4B08E"/>
                </a:solidFill>
              </a:rPr>
              <a:t>Classify stocks by </a:t>
            </a:r>
            <a:r>
              <a:rPr kumimoji="1" lang="en-US" altLang="zh-CN" sz="2400" b="1" dirty="0" err="1">
                <a:solidFill>
                  <a:srgbClr val="C4B08E"/>
                </a:solidFill>
              </a:rPr>
              <a:t>XGBoost</a:t>
            </a:r>
            <a:endParaRPr kumimoji="1" lang="en-US" altLang="zh-CN" sz="2400" b="1" dirty="0">
              <a:solidFill>
                <a:srgbClr val="C4B08E"/>
              </a:solidFill>
            </a:endParaRPr>
          </a:p>
          <a:p>
            <a:pPr marL="342900" indent="-342900">
              <a:buFont typeface="Arial" panose="020B0604020202020204" pitchFamily="34" charset="0"/>
              <a:buChar char="•"/>
            </a:pPr>
            <a:r>
              <a:rPr kumimoji="1" lang="en-US" altLang="zh-CN" sz="2400" b="1" dirty="0">
                <a:solidFill>
                  <a:srgbClr val="C4B08E"/>
                </a:solidFill>
              </a:rPr>
              <a:t>Predict P/B by Stochastic Simulation</a:t>
            </a:r>
          </a:p>
          <a:p>
            <a:pPr marL="342900" indent="-342900">
              <a:buFont typeface="Arial" panose="020B0604020202020204" pitchFamily="34" charset="0"/>
              <a:buChar char="•"/>
            </a:pPr>
            <a:r>
              <a:rPr lang="en-US" altLang="zh-CN" sz="2400" b="1" dirty="0">
                <a:solidFill>
                  <a:srgbClr val="C4B08E"/>
                </a:solidFill>
                <a:latin typeface="张海山锐线体简" panose="02000000000000000000" charset="-122"/>
                <a:ea typeface="张海山锐线体简" panose="02000000000000000000" charset="-122"/>
                <a:cs typeface="张海山锐线体简" panose="02000000000000000000" charset="-122"/>
              </a:rPr>
              <a:t>Estimate </a:t>
            </a:r>
            <a:r>
              <a:rPr lang="en-US" altLang="zh-CN" sz="2400" b="1" u="sng" dirty="0">
                <a:solidFill>
                  <a:srgbClr val="C4B08E"/>
                </a:solidFill>
                <a:latin typeface="张海山锐线体简" panose="02000000000000000000" charset="-122"/>
                <a:ea typeface="张海山锐线体简" panose="02000000000000000000" charset="-122"/>
                <a:cs typeface="张海山锐线体简" panose="02000000000000000000" charset="-122"/>
              </a:rPr>
              <a:t>Fair Value</a:t>
            </a:r>
            <a:endParaRPr lang="zh-CN" altLang="en-US" sz="2400" b="1" dirty="0">
              <a:solidFill>
                <a:srgbClr val="C4B08E"/>
              </a:solidFill>
              <a:latin typeface="张海山锐线体简" panose="02000000000000000000" charset="-122"/>
              <a:ea typeface="张海山锐线体简" panose="02000000000000000000" charset="-122"/>
              <a:cs typeface="张海山锐线体简" panose="02000000000000000000" charset="-122"/>
            </a:endParaRPr>
          </a:p>
        </p:txBody>
      </p:sp>
    </p:spTree>
    <p:extLst>
      <p:ext uri="{BB962C8B-B14F-4D97-AF65-F5344CB8AC3E}">
        <p14:creationId xmlns:p14="http://schemas.microsoft.com/office/powerpoint/2010/main" val="288328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01C7A246-49D1-47F8-2889-5056431CD3AD}"/>
              </a:ext>
            </a:extLst>
          </p:cNvPr>
          <p:cNvSpPr/>
          <p:nvPr/>
        </p:nvSpPr>
        <p:spPr>
          <a:xfrm>
            <a:off x="1006911" y="3683727"/>
            <a:ext cx="2650690" cy="3174274"/>
          </a:xfrm>
          <a:prstGeom prst="rect">
            <a:avLst/>
          </a:prstGeom>
          <a:solidFill>
            <a:schemeClr val="bg1"/>
          </a:solidFill>
          <a:ln>
            <a:noFill/>
          </a:ln>
          <a:effectLst>
            <a:outerShdw blurRad="635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532E50C1-BE0A-3961-0576-AEA0139E4D4A}"/>
              </a:ext>
            </a:extLst>
          </p:cNvPr>
          <p:cNvSpPr txBox="1"/>
          <p:nvPr/>
        </p:nvSpPr>
        <p:spPr>
          <a:xfrm>
            <a:off x="1208594" y="3900157"/>
            <a:ext cx="2253064" cy="1200329"/>
          </a:xfrm>
          <a:prstGeom prst="rect">
            <a:avLst/>
          </a:prstGeom>
          <a:noFill/>
        </p:spPr>
        <p:txBody>
          <a:bodyPr wrap="square" rtlCol="0">
            <a:spAutoFit/>
          </a:bodyPr>
          <a:lstStyle/>
          <a:p>
            <a:r>
              <a:rPr lang="en-US" altLang="zh-CN"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Selection criteria based on models trained on training </a:t>
            </a:r>
          </a:p>
          <a:p>
            <a:r>
              <a:rPr lang="en-US" altLang="zh-CN"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set data</a:t>
            </a:r>
          </a:p>
        </p:txBody>
      </p:sp>
      <p:sp>
        <p:nvSpPr>
          <p:cNvPr id="12" name="矩形 1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6B26E177-A4DD-539D-F603-9287A0A147ED}"/>
              </a:ext>
            </a:extLst>
          </p:cNvPr>
          <p:cNvSpPr/>
          <p:nvPr/>
        </p:nvSpPr>
        <p:spPr>
          <a:xfrm>
            <a:off x="1006911" y="-27981"/>
            <a:ext cx="2650690" cy="3711707"/>
          </a:xfrm>
          <a:prstGeom prst="rect">
            <a:avLst/>
          </a:prstGeom>
          <a:blipFill>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hlinkClick r:id="rId4" action="ppaction://hlinksldjump"/>
            <a:extLst>
              <a:ext uri="{FF2B5EF4-FFF2-40B4-BE49-F238E27FC236}">
                <a16:creationId xmlns:a16="http://schemas.microsoft.com/office/drawing/2014/main" id="{28B7FB87-479E-B217-5909-8EC11130D2BB}"/>
              </a:ext>
            </a:extLst>
          </p:cNvPr>
          <p:cNvSpPr/>
          <p:nvPr/>
        </p:nvSpPr>
        <p:spPr>
          <a:xfrm>
            <a:off x="1208594" y="2975840"/>
            <a:ext cx="2253064" cy="707886"/>
          </a:xfrm>
          <a:prstGeom prst="rect">
            <a:avLst/>
          </a:prstGeom>
        </p:spPr>
        <p:txBody>
          <a:bodyPr wrap="square">
            <a:spAutoFit/>
          </a:bodyPr>
          <a:lstStyle/>
          <a:p>
            <a:r>
              <a:rPr lang="en-GB" altLang="zh-CN" sz="20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Part </a:t>
            </a:r>
            <a:r>
              <a:rPr lang="en-US" altLang="zh-CN" sz="20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of </a:t>
            </a:r>
          </a:p>
          <a:p>
            <a:r>
              <a:rPr lang="en-GB" altLang="zh-CN" sz="2000" b="1" dirty="0" err="1">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XGBoost</a:t>
            </a:r>
            <a:r>
              <a:rPr lang="en-GB" altLang="zh-CN" sz="20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 Model</a:t>
            </a:r>
          </a:p>
        </p:txBody>
      </p:sp>
      <p:sp>
        <p:nvSpPr>
          <p:cNvPr id="2" name="矩形 1">
            <a:extLst>
              <a:ext uri="{FF2B5EF4-FFF2-40B4-BE49-F238E27FC236}">
                <a16:creationId xmlns:a16="http://schemas.microsoft.com/office/drawing/2014/main" id="{40C089C4-4F9B-4465-6C94-6A2C4C83C0DA}"/>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A1F465CC-DD4A-DAF8-D841-89DBB9ADE8B5}"/>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5D766CD-3D10-EF15-04D6-BB9ADDEC9B6D}"/>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8A2DEBBC-0C52-AB1F-4F59-60F4E96B97C6}"/>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EE7AF5AF-5BC1-A9B9-0D7D-CA54EF2902BF}"/>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7EC882E0-1CB6-229C-75AF-108D22114300}"/>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06AE39F7-B8A7-D7F7-9BF0-F5B361484CE8}"/>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8DBA7A7-E308-4171-6D00-89053B6AAC96}"/>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err="1">
                <a:solidFill>
                  <a:schemeClr val="bg1">
                    <a:lumMod val="75000"/>
                  </a:schemeClr>
                </a:solidFill>
              </a:rPr>
              <a:t>XGBoost</a:t>
            </a:r>
            <a:endParaRPr kumimoji="1" lang="zh-CN" altLang="en-US" sz="2400" b="1">
              <a:solidFill>
                <a:schemeClr val="bg1">
                  <a:lumMod val="75000"/>
                </a:schemeClr>
              </a:solidFill>
            </a:endParaRPr>
          </a:p>
        </p:txBody>
      </p:sp>
      <p:sp>
        <p:nvSpPr>
          <p:cNvPr id="16" name="文本框 15">
            <a:extLst>
              <a:ext uri="{FF2B5EF4-FFF2-40B4-BE49-F238E27FC236}">
                <a16:creationId xmlns:a16="http://schemas.microsoft.com/office/drawing/2014/main" id="{B3B83DD3-1DC2-8658-57F9-355A2BBD4D7B}"/>
              </a:ext>
            </a:extLst>
          </p:cNvPr>
          <p:cNvSpPr txBox="1"/>
          <p:nvPr/>
        </p:nvSpPr>
        <p:spPr>
          <a:xfrm>
            <a:off x="4289561" y="6172200"/>
            <a:ext cx="4900612" cy="646331"/>
          </a:xfrm>
          <a:prstGeom prst="rect">
            <a:avLst/>
          </a:prstGeom>
          <a:noFill/>
        </p:spPr>
        <p:txBody>
          <a:bodyPr wrap="square" rtlCol="0">
            <a:spAutoFit/>
          </a:bodyPr>
          <a:lstStyle/>
          <a:p>
            <a:r>
              <a:rPr kumimoji="1" lang="en-US" altLang="zh-CN" dirty="0"/>
              <a:t>* The stock with high rank are more likely to have high P/B ratio in 6 months.</a:t>
            </a:r>
            <a:endParaRPr kumimoji="1" lang="zh-CN" altLang="en-US" dirty="0"/>
          </a:p>
        </p:txBody>
      </p:sp>
      <p:pic>
        <p:nvPicPr>
          <p:cNvPr id="21" name="图片 20" descr="图示&#10;&#10;描述已自动生成">
            <a:extLst>
              <a:ext uri="{FF2B5EF4-FFF2-40B4-BE49-F238E27FC236}">
                <a16:creationId xmlns:a16="http://schemas.microsoft.com/office/drawing/2014/main" id="{F0D388BF-3598-D3CD-8EFE-42CF425517AA}"/>
              </a:ext>
            </a:extLst>
          </p:cNvPr>
          <p:cNvPicPr>
            <a:picLocks noChangeAspect="1"/>
          </p:cNvPicPr>
          <p:nvPr/>
        </p:nvPicPr>
        <p:blipFill rotWithShape="1">
          <a:blip r:embed="rId5"/>
          <a:srcRect l="9913" t="7523" r="18942" b="16519"/>
          <a:stretch/>
        </p:blipFill>
        <p:spPr>
          <a:xfrm>
            <a:off x="4017509" y="1363729"/>
            <a:ext cx="6031693" cy="3622432"/>
          </a:xfrm>
          <a:prstGeom prst="rect">
            <a:avLst/>
          </a:prstGeom>
        </p:spPr>
      </p:pic>
      <p:grpSp>
        <p:nvGrpSpPr>
          <p:cNvPr id="31" name="组合 30">
            <a:extLst>
              <a:ext uri="{FF2B5EF4-FFF2-40B4-BE49-F238E27FC236}">
                <a16:creationId xmlns:a16="http://schemas.microsoft.com/office/drawing/2014/main" id="{EDFF6BE6-1709-27F1-5488-E0CCD2997C4C}"/>
              </a:ext>
            </a:extLst>
          </p:cNvPr>
          <p:cNvGrpSpPr/>
          <p:nvPr/>
        </p:nvGrpSpPr>
        <p:grpSpPr>
          <a:xfrm>
            <a:off x="4980157" y="539877"/>
            <a:ext cx="4083564" cy="1666829"/>
            <a:chOff x="4980157" y="539877"/>
            <a:chExt cx="4083564" cy="1666829"/>
          </a:xfrm>
        </p:grpSpPr>
        <p:grpSp>
          <p:nvGrpSpPr>
            <p:cNvPr id="36" name="组合 35">
              <a:extLst>
                <a:ext uri="{FF2B5EF4-FFF2-40B4-BE49-F238E27FC236}">
                  <a16:creationId xmlns:a16="http://schemas.microsoft.com/office/drawing/2014/main" id="{F5523F26-4570-E7B6-177B-D0681D5ED53A}"/>
                </a:ext>
              </a:extLst>
            </p:cNvPr>
            <p:cNvGrpSpPr/>
            <p:nvPr/>
          </p:nvGrpSpPr>
          <p:grpSpPr>
            <a:xfrm>
              <a:off x="4980157" y="539877"/>
              <a:ext cx="4083564" cy="1666829"/>
              <a:chOff x="3841285" y="2119781"/>
              <a:chExt cx="4083564" cy="1666829"/>
            </a:xfrm>
          </p:grpSpPr>
          <p:grpSp>
            <p:nvGrpSpPr>
              <p:cNvPr id="34" name="组合 33">
                <a:extLst>
                  <a:ext uri="{FF2B5EF4-FFF2-40B4-BE49-F238E27FC236}">
                    <a16:creationId xmlns:a16="http://schemas.microsoft.com/office/drawing/2014/main" id="{2C9C1B1F-E64C-4B88-8A54-1E96FBC12330}"/>
                  </a:ext>
                </a:extLst>
              </p:cNvPr>
              <p:cNvGrpSpPr/>
              <p:nvPr/>
            </p:nvGrpSpPr>
            <p:grpSpPr>
              <a:xfrm rot="177026">
                <a:off x="4573470" y="2570972"/>
                <a:ext cx="3351379" cy="1215638"/>
                <a:chOff x="4584963" y="2544759"/>
                <a:chExt cx="3351379" cy="1215638"/>
              </a:xfrm>
              <a:scene3d>
                <a:camera prst="orthographicFront">
                  <a:rot lat="0" lon="0" rev="0"/>
                </a:camera>
                <a:lightRig rig="threePt" dir="t"/>
              </a:scene3d>
            </p:grpSpPr>
            <p:cxnSp>
              <p:nvCxnSpPr>
                <p:cNvPr id="24" name="直线箭头连接符 23">
                  <a:extLst>
                    <a:ext uri="{FF2B5EF4-FFF2-40B4-BE49-F238E27FC236}">
                      <a16:creationId xmlns:a16="http://schemas.microsoft.com/office/drawing/2014/main" id="{10CDDF99-EFB9-D07D-9499-9C5B4C59A1FD}"/>
                    </a:ext>
                  </a:extLst>
                </p:cNvPr>
                <p:cNvCxnSpPr>
                  <a:cxnSpLocks/>
                </p:cNvCxnSpPr>
                <p:nvPr/>
              </p:nvCxnSpPr>
              <p:spPr>
                <a:xfrm rot="21422974">
                  <a:off x="4589147" y="2544759"/>
                  <a:ext cx="3347195" cy="1185784"/>
                </a:xfrm>
                <a:prstGeom prst="straightConnector1">
                  <a:avLst/>
                </a:prstGeom>
                <a:ln w="25400">
                  <a:solidFill>
                    <a:srgbClr val="C4B08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E26862A-8C27-9080-4947-9A2F5C7E3416}"/>
                    </a:ext>
                  </a:extLst>
                </p:cNvPr>
                <p:cNvCxnSpPr>
                  <a:cxnSpLocks/>
                </p:cNvCxnSpPr>
                <p:nvPr/>
              </p:nvCxnSpPr>
              <p:spPr>
                <a:xfrm rot="21422974">
                  <a:off x="4584963" y="2624131"/>
                  <a:ext cx="264384" cy="1136266"/>
                </a:xfrm>
                <a:prstGeom prst="straightConnector1">
                  <a:avLst/>
                </a:prstGeom>
                <a:ln w="25400">
                  <a:solidFill>
                    <a:srgbClr val="C4B08E"/>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a:hlinkClick r:id="rId6" action="ppaction://hlinksldjump"/>
                <a:extLst>
                  <a:ext uri="{FF2B5EF4-FFF2-40B4-BE49-F238E27FC236}">
                    <a16:creationId xmlns:a16="http://schemas.microsoft.com/office/drawing/2014/main" id="{6B1A9EC7-C617-BADB-733D-1C62468A0559}"/>
                  </a:ext>
                </a:extLst>
              </p:cNvPr>
              <p:cNvSpPr txBox="1"/>
              <p:nvPr/>
            </p:nvSpPr>
            <p:spPr>
              <a:xfrm>
                <a:off x="3841285" y="2119781"/>
                <a:ext cx="2231686" cy="461665"/>
              </a:xfrm>
              <a:prstGeom prst="rect">
                <a:avLst/>
              </a:prstGeom>
              <a:noFill/>
            </p:spPr>
            <p:txBody>
              <a:bodyPr wrap="square" rtlCol="0">
                <a:spAutoFit/>
              </a:bodyPr>
              <a:lstStyle/>
              <a:p>
                <a:r>
                  <a:rPr kumimoji="1" lang="en-US" altLang="zh-CN" sz="2400" b="1" dirty="0">
                    <a:solidFill>
                      <a:srgbClr val="C4B08E"/>
                    </a:solidFill>
                  </a:rPr>
                  <a:t>Parameters</a:t>
                </a:r>
              </a:p>
            </p:txBody>
          </p:sp>
        </p:grpSp>
        <p:cxnSp>
          <p:nvCxnSpPr>
            <p:cNvPr id="30" name="直线箭头连接符 29">
              <a:extLst>
                <a:ext uri="{FF2B5EF4-FFF2-40B4-BE49-F238E27FC236}">
                  <a16:creationId xmlns:a16="http://schemas.microsoft.com/office/drawing/2014/main" id="{AC010CAB-3531-E105-C4A1-F485F01221BC}"/>
                </a:ext>
              </a:extLst>
            </p:cNvPr>
            <p:cNvCxnSpPr>
              <a:cxnSpLocks/>
            </p:cNvCxnSpPr>
            <p:nvPr/>
          </p:nvCxnSpPr>
          <p:spPr>
            <a:xfrm>
              <a:off x="5707391" y="990940"/>
              <a:ext cx="1683498" cy="1186039"/>
            </a:xfrm>
            <a:prstGeom prst="straightConnector1">
              <a:avLst/>
            </a:prstGeom>
            <a:ln w="25400">
              <a:solidFill>
                <a:srgbClr val="C4B08E"/>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BBB291B-FAE0-2B93-F6BE-42E54FC73B55}"/>
              </a:ext>
            </a:extLst>
          </p:cNvPr>
          <p:cNvSpPr txBox="1"/>
          <p:nvPr/>
        </p:nvSpPr>
        <p:spPr>
          <a:xfrm>
            <a:off x="7099323" y="2298800"/>
            <a:ext cx="940940" cy="430887"/>
          </a:xfrm>
          <a:prstGeom prst="rect">
            <a:avLst/>
          </a:prstGeom>
          <a:noFill/>
        </p:spPr>
        <p:txBody>
          <a:bodyPr wrap="square" rtlCol="0">
            <a:spAutoFit/>
          </a:bodyPr>
          <a:lstStyle/>
          <a:p>
            <a:r>
              <a:rPr kumimoji="1" lang="en-US" altLang="zh-CN" sz="2200" b="1" dirty="0"/>
              <a:t>… …</a:t>
            </a:r>
            <a:endParaRPr kumimoji="1" lang="zh-CN" altLang="en-US" sz="2200" b="1" dirty="0"/>
          </a:p>
        </p:txBody>
      </p:sp>
      <p:sp>
        <p:nvSpPr>
          <p:cNvPr id="15" name="文本框 14">
            <a:extLst>
              <a:ext uri="{FF2B5EF4-FFF2-40B4-BE49-F238E27FC236}">
                <a16:creationId xmlns:a16="http://schemas.microsoft.com/office/drawing/2014/main" id="{B966649D-2403-8562-BF03-786044809DDF}"/>
              </a:ext>
            </a:extLst>
          </p:cNvPr>
          <p:cNvSpPr txBox="1"/>
          <p:nvPr/>
        </p:nvSpPr>
        <p:spPr>
          <a:xfrm>
            <a:off x="5747441" y="4315655"/>
            <a:ext cx="157163" cy="369332"/>
          </a:xfrm>
          <a:prstGeom prst="rect">
            <a:avLst/>
          </a:prstGeom>
          <a:noFill/>
        </p:spPr>
        <p:txBody>
          <a:bodyPr wrap="squar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35358124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DC44F1B4-2520-2A12-98A1-2297BF749016}"/>
              </a:ext>
            </a:extLst>
          </p:cNvPr>
          <p:cNvSpPr/>
          <p:nvPr/>
        </p:nvSpPr>
        <p:spPr>
          <a:xfrm>
            <a:off x="0" y="0"/>
            <a:ext cx="6096000" cy="6858000"/>
          </a:xfrm>
          <a:prstGeom prst="rect">
            <a:avLst/>
          </a:prstGeom>
          <a:blipFill>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BB7DE84B-5719-E40C-6C50-8303800CA48A}"/>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F4EE720E-A27E-8BEB-7A19-807576C5248E}"/>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A25BB211-D26D-9B3E-0561-FE60E980CC3C}"/>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9D800451-FE24-BA94-D3F9-17200534782E}"/>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0BD27AA8-0646-BC20-CEFF-FD1EFE222510}"/>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C89D251-FABB-F604-DD34-FF8644F8FEDE}"/>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CB7F15CE-6EB1-C3AF-8B34-45C0A13AA387}"/>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B9A6531-BEE9-5493-39BC-335242D841B9}"/>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err="1">
                <a:solidFill>
                  <a:schemeClr val="bg1">
                    <a:lumMod val="75000"/>
                  </a:schemeClr>
                </a:solidFill>
              </a:rPr>
              <a:t>XGBoost</a:t>
            </a:r>
            <a:endParaRPr kumimoji="1" lang="zh-CN" altLang="en-US" sz="2400" b="1">
              <a:solidFill>
                <a:schemeClr val="bg1">
                  <a:lumMod val="75000"/>
                </a:schemeClr>
              </a:solidFill>
            </a:endParaRPr>
          </a:p>
        </p:txBody>
      </p:sp>
      <p:sp>
        <p:nvSpPr>
          <p:cNvPr id="19" name="文本框 18"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hlinkClick r:id="rId4" action="ppaction://hlinksldjump"/>
            <a:extLst>
              <a:ext uri="{FF2B5EF4-FFF2-40B4-BE49-F238E27FC236}">
                <a16:creationId xmlns:a16="http://schemas.microsoft.com/office/drawing/2014/main" id="{BA286920-9E63-A74C-715D-DC68283D60FA}"/>
              </a:ext>
            </a:extLst>
          </p:cNvPr>
          <p:cNvSpPr txBox="1"/>
          <p:nvPr/>
        </p:nvSpPr>
        <p:spPr>
          <a:xfrm>
            <a:off x="6127974" y="524557"/>
            <a:ext cx="4027714" cy="707886"/>
          </a:xfrm>
          <a:prstGeom prst="rect">
            <a:avLst/>
          </a:prstGeom>
          <a:noFill/>
        </p:spPr>
        <p:txBody>
          <a:bodyPr wrap="square" rtlCol="0">
            <a:spAutoFit/>
          </a:bodyPr>
          <a:lstStyle/>
          <a:p>
            <a:pPr algn="ctr"/>
            <a:r>
              <a:rPr lang="en-US" altLang="zh-CN" sz="4000" b="1" u="sng" spc="300" dirty="0">
                <a:latin typeface="Open Sans Semibold" charset="0"/>
                <a:ea typeface="Open Sans Semibold" charset="0"/>
                <a:cs typeface="Open Sans Semibold" charset="0"/>
              </a:rPr>
              <a:t>PARAMETERS</a:t>
            </a:r>
            <a:endParaRPr lang="zh-CN" altLang="en-US" sz="4000" b="1" u="sng" spc="300" dirty="0">
              <a:latin typeface="Open Sans Semibold" charset="0"/>
              <a:ea typeface="Open Sans Semibold" charset="0"/>
              <a:cs typeface="Open Sans Semibold" charset="0"/>
            </a:endParaRPr>
          </a:p>
        </p:txBody>
      </p:sp>
      <p:sp>
        <p:nvSpPr>
          <p:cNvPr id="20" name="矩形 1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CFC39C31-F2CE-5C46-5D30-2C0D11B183C8}"/>
              </a:ext>
            </a:extLst>
          </p:cNvPr>
          <p:cNvSpPr/>
          <p:nvPr/>
        </p:nvSpPr>
        <p:spPr>
          <a:xfrm>
            <a:off x="6613071" y="1502229"/>
            <a:ext cx="2901640" cy="4247317"/>
          </a:xfrm>
          <a:prstGeom prst="rect">
            <a:avLst/>
          </a:prstGeom>
        </p:spPr>
        <p:txBody>
          <a:bodyPr wrap="square">
            <a:spAutoFit/>
          </a:bodyPr>
          <a:lstStyle/>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ROE (Return on Equity)</a:t>
            </a: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Net profit margin</a:t>
            </a:r>
          </a:p>
          <a:p>
            <a:endParaRPr lang="en-US" altLang="zh-CN" b="1" dirty="0">
              <a:solidFill>
                <a:schemeClr val="bg1">
                  <a:lumMod val="50000"/>
                </a:schemeClr>
              </a:solidFill>
              <a:latin typeface="Open Sans Light" charset="0"/>
              <a:ea typeface="Open Sans Light" charset="0"/>
              <a:cs typeface="Open Sans Light" charset="0"/>
            </a:endParaRP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Payout ratio</a:t>
            </a: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TADY (Trailing Annual Dividend Yield)</a:t>
            </a:r>
          </a:p>
          <a:p>
            <a:pPr marL="285750" indent="-285750">
              <a:buFont typeface="Arial" panose="020B0604020202020204" pitchFamily="34" charset="0"/>
              <a:buChar char="•"/>
            </a:pPr>
            <a:endParaRPr lang="en-US" altLang="zh-CN" b="1" dirty="0">
              <a:solidFill>
                <a:schemeClr val="bg1">
                  <a:lumMod val="50000"/>
                </a:schemeClr>
              </a:solidFill>
              <a:latin typeface="Open Sans Light" charset="0"/>
              <a:ea typeface="Open Sans Light" charset="0"/>
              <a:cs typeface="Open Sans Light" charset="0"/>
            </a:endParaRP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QEG (Quarterly Earning Growth)</a:t>
            </a: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PEG (Price /Earnings to Growth)</a:t>
            </a:r>
          </a:p>
          <a:p>
            <a:pPr marL="285750" indent="-285750">
              <a:buFont typeface="Arial" panose="020B0604020202020204" pitchFamily="34" charset="0"/>
              <a:buChar char="•"/>
            </a:pPr>
            <a:endParaRPr lang="en-US" altLang="zh-CN" b="1" dirty="0">
              <a:solidFill>
                <a:schemeClr val="bg1">
                  <a:lumMod val="50000"/>
                </a:schemeClr>
              </a:solidFill>
              <a:latin typeface="Open Sans Light" charset="0"/>
              <a:ea typeface="Open Sans Light" charset="0"/>
              <a:cs typeface="Open Sans Light" charset="0"/>
            </a:endParaRP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Market Capitalization</a:t>
            </a:r>
          </a:p>
          <a:p>
            <a:pPr marL="285750" indent="-285750">
              <a:buFont typeface="Arial" panose="020B0604020202020204" pitchFamily="34" charset="0"/>
              <a:buChar char="•"/>
            </a:pPr>
            <a:r>
              <a:rPr lang="en-US" altLang="zh-CN" b="1" dirty="0">
                <a:solidFill>
                  <a:schemeClr val="bg1">
                    <a:lumMod val="50000"/>
                  </a:schemeClr>
                </a:solidFill>
                <a:latin typeface="Open Sans Light" charset="0"/>
                <a:ea typeface="Open Sans Light" charset="0"/>
                <a:cs typeface="Open Sans Light" charset="0"/>
              </a:rPr>
              <a:t>Beta</a:t>
            </a:r>
          </a:p>
          <a:p>
            <a:pPr marL="285750" indent="-285750">
              <a:buFont typeface="Arial" panose="020B0604020202020204" pitchFamily="34" charset="0"/>
              <a:buChar char="•"/>
            </a:pPr>
            <a:endParaRPr lang="en-US" altLang="zh-CN" b="1" dirty="0">
              <a:solidFill>
                <a:schemeClr val="bg1">
                  <a:lumMod val="50000"/>
                </a:schemeClr>
              </a:solidFill>
              <a:latin typeface="Open Sans Light" charset="0"/>
              <a:ea typeface="Open Sans Light" charset="0"/>
              <a:cs typeface="Open Sans Light" charset="0"/>
            </a:endParaRPr>
          </a:p>
        </p:txBody>
      </p:sp>
      <p:pic>
        <p:nvPicPr>
          <p:cNvPr id="21" name="图片 20">
            <a:extLst>
              <a:ext uri="{FF2B5EF4-FFF2-40B4-BE49-F238E27FC236}">
                <a16:creationId xmlns:a16="http://schemas.microsoft.com/office/drawing/2014/main" id="{ECF34267-D046-024C-8DF3-825C34BE9E03}"/>
              </a:ext>
            </a:extLst>
          </p:cNvPr>
          <p:cNvPicPr>
            <a:picLocks noChangeAspect="1"/>
          </p:cNvPicPr>
          <p:nvPr/>
        </p:nvPicPr>
        <p:blipFill>
          <a:blip r:embed="rId5"/>
          <a:stretch>
            <a:fillRect/>
          </a:stretch>
        </p:blipFill>
        <p:spPr>
          <a:xfrm>
            <a:off x="147760" y="1831766"/>
            <a:ext cx="5800480" cy="3194467"/>
          </a:xfrm>
          <a:prstGeom prst="rect">
            <a:avLst/>
          </a:prstGeom>
        </p:spPr>
      </p:pic>
      <p:sp>
        <p:nvSpPr>
          <p:cNvPr id="22" name="矩形 21">
            <a:extLst>
              <a:ext uri="{FF2B5EF4-FFF2-40B4-BE49-F238E27FC236}">
                <a16:creationId xmlns:a16="http://schemas.microsoft.com/office/drawing/2014/main" id="{86BB960A-DB27-3EA9-6AEB-C98C2081EE1E}"/>
              </a:ext>
            </a:extLst>
          </p:cNvPr>
          <p:cNvSpPr/>
          <p:nvPr/>
        </p:nvSpPr>
        <p:spPr>
          <a:xfrm>
            <a:off x="0" y="6488667"/>
            <a:ext cx="9122849" cy="369332"/>
          </a:xfrm>
          <a:prstGeom prst="rect">
            <a:avLst/>
          </a:prstGeom>
        </p:spPr>
        <p:txBody>
          <a:bodyPr wrap="square">
            <a:spAutoFit/>
          </a:bodyPr>
          <a:lstStyle/>
          <a:p>
            <a:r>
              <a:rPr kumimoji="1" lang="en-US" altLang="zh-CN" dirty="0"/>
              <a:t>* Reference: </a:t>
            </a:r>
            <a:r>
              <a:rPr kumimoji="1" lang="en-US" altLang="zh-CN" dirty="0" err="1"/>
              <a:t>J.P.Morgan</a:t>
            </a:r>
            <a:r>
              <a:rPr kumimoji="1" lang="en-US" altLang="zh-CN" dirty="0"/>
              <a:t> (2017) Value Strategies based on Machine Learning</a:t>
            </a:r>
            <a:endParaRPr kumimoji="1" lang="zh-CN" altLang="en-US" dirty="0"/>
          </a:p>
        </p:txBody>
      </p:sp>
    </p:spTree>
    <p:extLst>
      <p:ext uri="{BB962C8B-B14F-4D97-AF65-F5344CB8AC3E}">
        <p14:creationId xmlns:p14="http://schemas.microsoft.com/office/powerpoint/2010/main" val="184197282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311B11-0D92-F11D-FA1A-09D6DC88B307}"/>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87CB6AF5-E663-8BE5-A7A3-7A71457CABEE}"/>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247A336-C0EC-E6E5-5B8A-23F087034C13}"/>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13243270-5A82-830D-220D-DA63D3C75AA1}"/>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B628CDC3-8057-B49F-BCD1-3A70D30F87A2}"/>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4E22C88-2454-CAF6-61C0-3EC6264B93AB}"/>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CE3395C7-9E9E-D6E3-3568-7A6BD852B3BB}"/>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6F21A01-EC47-88B9-62E4-230D4EC81FC3}"/>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err="1">
                <a:solidFill>
                  <a:schemeClr val="bg1">
                    <a:lumMod val="75000"/>
                  </a:schemeClr>
                </a:solidFill>
              </a:rPr>
              <a:t>XGBoost</a:t>
            </a:r>
            <a:endParaRPr kumimoji="1" lang="zh-CN" altLang="en-US" sz="2400" b="1">
              <a:solidFill>
                <a:schemeClr val="bg1">
                  <a:lumMod val="75000"/>
                </a:schemeClr>
              </a:solidFill>
            </a:endParaRPr>
          </a:p>
        </p:txBody>
      </p:sp>
      <p:sp>
        <p:nvSpPr>
          <p:cNvPr id="10" name="矩形 9">
            <a:extLst>
              <a:ext uri="{FF2B5EF4-FFF2-40B4-BE49-F238E27FC236}">
                <a16:creationId xmlns:a16="http://schemas.microsoft.com/office/drawing/2014/main" id="{DB016CD6-D26F-69A7-1B0D-EA94B3E9BDD5}"/>
              </a:ext>
            </a:extLst>
          </p:cNvPr>
          <p:cNvSpPr/>
          <p:nvPr/>
        </p:nvSpPr>
        <p:spPr>
          <a:xfrm>
            <a:off x="9641094" y="0"/>
            <a:ext cx="517071"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F394733-E05E-5128-363C-ADA11E453007}"/>
              </a:ext>
            </a:extLst>
          </p:cNvPr>
          <p:cNvSpPr txBox="1"/>
          <p:nvPr/>
        </p:nvSpPr>
        <p:spPr>
          <a:xfrm>
            <a:off x="9622630" y="164320"/>
            <a:ext cx="553998" cy="30850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85000"/>
                  </a:schemeClr>
                </a:solidFill>
              </a:rPr>
              <a:t>Stochastic Simulation</a:t>
            </a:r>
          </a:p>
          <a:p>
            <a:endParaRPr kumimoji="1" lang="en-US" altLang="zh-CN" sz="2400" b="1" dirty="0">
              <a:solidFill>
                <a:schemeClr val="bg1">
                  <a:lumMod val="85000"/>
                </a:schemeClr>
              </a:solidFill>
            </a:endParaRPr>
          </a:p>
          <a:p>
            <a:endParaRPr kumimoji="1" lang="zh-CN" altLang="en-US" sz="2400" b="1" dirty="0">
              <a:solidFill>
                <a:schemeClr val="bg1">
                  <a:lumMod val="85000"/>
                </a:schemeClr>
              </a:solidFill>
            </a:endParaRPr>
          </a:p>
        </p:txBody>
      </p:sp>
      <p:cxnSp>
        <p:nvCxnSpPr>
          <p:cNvPr id="13" name="直线连接符 12">
            <a:extLst>
              <a:ext uri="{FF2B5EF4-FFF2-40B4-BE49-F238E27FC236}">
                <a16:creationId xmlns:a16="http://schemas.microsoft.com/office/drawing/2014/main" id="{2591A62D-5D61-041F-2F73-9E5459DAABAB}"/>
              </a:ext>
            </a:extLst>
          </p:cNvPr>
          <p:cNvCxnSpPr>
            <a:cxnSpLocks/>
          </p:cNvCxnSpPr>
          <p:nvPr/>
        </p:nvCxnSpPr>
        <p:spPr>
          <a:xfrm>
            <a:off x="546187" y="473754"/>
            <a:ext cx="0" cy="461665"/>
          </a:xfrm>
          <a:prstGeom prst="line">
            <a:avLst/>
          </a:prstGeom>
          <a:ln w="38100">
            <a:solidFill>
              <a:srgbClr val="C4B08E"/>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542DDC3-76CC-E224-5C72-D7F10185961B}"/>
              </a:ext>
            </a:extLst>
          </p:cNvPr>
          <p:cNvSpPr txBox="1"/>
          <p:nvPr/>
        </p:nvSpPr>
        <p:spPr>
          <a:xfrm>
            <a:off x="657752" y="483274"/>
            <a:ext cx="2915446" cy="461665"/>
          </a:xfrm>
          <a:prstGeom prst="rect">
            <a:avLst/>
          </a:prstGeom>
          <a:noFill/>
        </p:spPr>
        <p:txBody>
          <a:bodyPr wrap="square" rtlCol="0">
            <a:spAutoFit/>
          </a:bodyPr>
          <a:lstStyle/>
          <a:p>
            <a:r>
              <a:rPr kumimoji="1" lang="en-US" altLang="zh-CN" sz="2400" b="1" dirty="0">
                <a:solidFill>
                  <a:srgbClr val="C4B08E"/>
                </a:solidFill>
                <a:latin typeface="Open Sans" panose="020B0606030504020204" pitchFamily="34" charset="0"/>
                <a:ea typeface="Open Sans" panose="020B0606030504020204" pitchFamily="34" charset="0"/>
                <a:cs typeface="Open Sans" panose="020B0606030504020204" pitchFamily="34" charset="0"/>
              </a:rPr>
              <a:t>Predict</a:t>
            </a:r>
            <a:r>
              <a:rPr kumimoji="1" lang="zh-CN" altLang="en-US" sz="2400" b="1" dirty="0">
                <a:solidFill>
                  <a:srgbClr val="C4B08E"/>
                </a:solidFill>
                <a:latin typeface="Open Sans" panose="020B0606030504020204" pitchFamily="34" charset="0"/>
                <a:ea typeface="Open Sans" panose="020B0606030504020204" pitchFamily="34" charset="0"/>
                <a:cs typeface="Open Sans" panose="020B0606030504020204" pitchFamily="34" charset="0"/>
              </a:rPr>
              <a:t> </a:t>
            </a:r>
            <a:r>
              <a:rPr kumimoji="1" lang="en-US" altLang="zh-CN" sz="2400" b="1" dirty="0">
                <a:solidFill>
                  <a:srgbClr val="C4B08E"/>
                </a:solidFill>
                <a:latin typeface="Open Sans" panose="020B0606030504020204" pitchFamily="34" charset="0"/>
                <a:ea typeface="Open Sans" panose="020B0606030504020204" pitchFamily="34" charset="0"/>
                <a:cs typeface="Open Sans" panose="020B0606030504020204" pitchFamily="34" charset="0"/>
              </a:rPr>
              <a:t>P/B ratio</a:t>
            </a:r>
            <a:endParaRPr kumimoji="1" lang="zh-CN" altLang="en-US" sz="2400" b="1" dirty="0">
              <a:solidFill>
                <a:srgbClr val="C4B08E"/>
              </a:solidFill>
              <a:latin typeface="Open Sans" panose="020B0606030504020204" pitchFamily="34" charset="0"/>
              <a:cs typeface="Open Sans" panose="020B0606030504020204" pitchFamily="34" charset="0"/>
            </a:endParaRPr>
          </a:p>
        </p:txBody>
      </p:sp>
      <p:sp>
        <p:nvSpPr>
          <p:cNvPr id="19" name="文本框 18">
            <a:extLst>
              <a:ext uri="{FF2B5EF4-FFF2-40B4-BE49-F238E27FC236}">
                <a16:creationId xmlns:a16="http://schemas.microsoft.com/office/drawing/2014/main" id="{EA7023B6-8E46-64CD-DA97-F67ACC32FA85}"/>
              </a:ext>
            </a:extLst>
          </p:cNvPr>
          <p:cNvSpPr txBox="1"/>
          <p:nvPr/>
        </p:nvSpPr>
        <p:spPr>
          <a:xfrm>
            <a:off x="546187" y="1120912"/>
            <a:ext cx="6879102" cy="646331"/>
          </a:xfrm>
          <a:prstGeom prst="rect">
            <a:avLst/>
          </a:prstGeom>
          <a:noFill/>
        </p:spPr>
        <p:txBody>
          <a:bodyPr wrap="square" rtlCol="0">
            <a:spAutoFit/>
          </a:bodyPr>
          <a:lstStyle/>
          <a:p>
            <a:r>
              <a:rPr kumimoji="1" lang="en-US" altLang="zh-CN" dirty="0">
                <a:latin typeface="Open Sans" panose="020B0606030504020204" pitchFamily="34" charset="0"/>
                <a:ea typeface="Open Sans" panose="020B0606030504020204" pitchFamily="34" charset="0"/>
                <a:cs typeface="Open Sans" panose="020B0606030504020204" pitchFamily="34" charset="0"/>
              </a:rPr>
              <a:t>Predict the stocks’ 6 months later price by stochastic simulation technology, and calculate the P/B ratio by formula.</a:t>
            </a:r>
          </a:p>
        </p:txBody>
      </p:sp>
      <p:pic>
        <p:nvPicPr>
          <p:cNvPr id="20" name="图片 19">
            <a:extLst>
              <a:ext uri="{FF2B5EF4-FFF2-40B4-BE49-F238E27FC236}">
                <a16:creationId xmlns:a16="http://schemas.microsoft.com/office/drawing/2014/main" id="{6B80043D-EF16-D4B0-D10E-A443FDE8E81E}"/>
              </a:ext>
            </a:extLst>
          </p:cNvPr>
          <p:cNvPicPr>
            <a:picLocks noChangeAspect="1"/>
          </p:cNvPicPr>
          <p:nvPr/>
        </p:nvPicPr>
        <p:blipFill>
          <a:blip r:embed="rId3"/>
          <a:stretch>
            <a:fillRect/>
          </a:stretch>
        </p:blipFill>
        <p:spPr>
          <a:xfrm>
            <a:off x="546187" y="3249388"/>
            <a:ext cx="5578929" cy="3332628"/>
          </a:xfrm>
          <a:prstGeom prst="rect">
            <a:avLst/>
          </a:prstGeom>
        </p:spPr>
      </p:pic>
      <p:pic>
        <p:nvPicPr>
          <p:cNvPr id="21" name="图片 20">
            <a:extLst>
              <a:ext uri="{FF2B5EF4-FFF2-40B4-BE49-F238E27FC236}">
                <a16:creationId xmlns:a16="http://schemas.microsoft.com/office/drawing/2014/main" id="{32E068A9-0899-6411-F709-DD072E20933C}"/>
              </a:ext>
            </a:extLst>
          </p:cNvPr>
          <p:cNvPicPr>
            <a:picLocks noChangeAspect="1"/>
          </p:cNvPicPr>
          <p:nvPr/>
        </p:nvPicPr>
        <p:blipFill>
          <a:blip r:embed="rId4"/>
          <a:stretch>
            <a:fillRect/>
          </a:stretch>
        </p:blipFill>
        <p:spPr>
          <a:xfrm>
            <a:off x="546187" y="1952736"/>
            <a:ext cx="5054600" cy="1231900"/>
          </a:xfrm>
          <a:prstGeom prst="rect">
            <a:avLst/>
          </a:prstGeom>
        </p:spPr>
      </p:pic>
      <p:grpSp>
        <p:nvGrpSpPr>
          <p:cNvPr id="17" name="组合 16">
            <a:extLst>
              <a:ext uri="{FF2B5EF4-FFF2-40B4-BE49-F238E27FC236}">
                <a16:creationId xmlns:a16="http://schemas.microsoft.com/office/drawing/2014/main" id="{DFB9F093-D253-4988-D469-3159FA76CFD1}"/>
              </a:ext>
            </a:extLst>
          </p:cNvPr>
          <p:cNvGrpSpPr/>
          <p:nvPr/>
        </p:nvGrpSpPr>
        <p:grpSpPr>
          <a:xfrm>
            <a:off x="6647561" y="247386"/>
            <a:ext cx="2168871" cy="914400"/>
            <a:chOff x="6769094" y="571878"/>
            <a:chExt cx="2168871" cy="914400"/>
          </a:xfrm>
        </p:grpSpPr>
        <p:pic>
          <p:nvPicPr>
            <p:cNvPr id="18" name="图形 17" descr="举起的手 轮廓">
              <a:extLst>
                <a:ext uri="{FF2B5EF4-FFF2-40B4-BE49-F238E27FC236}">
                  <a16:creationId xmlns:a16="http://schemas.microsoft.com/office/drawing/2014/main" id="{25864082-8B2C-FDC2-BD42-4A5B0999E4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9094" y="571878"/>
              <a:ext cx="914400" cy="914400"/>
            </a:xfrm>
            <a:prstGeom prst="rect">
              <a:avLst/>
            </a:prstGeom>
          </p:spPr>
        </p:pic>
        <p:sp>
          <p:nvSpPr>
            <p:cNvPr id="22" name="文本框 21">
              <a:hlinkClick r:id="rId7" action="ppaction://hlinksldjump"/>
              <a:extLst>
                <a:ext uri="{FF2B5EF4-FFF2-40B4-BE49-F238E27FC236}">
                  <a16:creationId xmlns:a16="http://schemas.microsoft.com/office/drawing/2014/main" id="{90745785-2A04-253D-A9DA-894245D4409B}"/>
                </a:ext>
              </a:extLst>
            </p:cNvPr>
            <p:cNvSpPr txBox="1"/>
            <p:nvPr/>
          </p:nvSpPr>
          <p:spPr>
            <a:xfrm>
              <a:off x="7510774" y="736690"/>
              <a:ext cx="1427191" cy="584775"/>
            </a:xfrm>
            <a:prstGeom prst="rect">
              <a:avLst/>
            </a:prstGeom>
            <a:noFill/>
          </p:spPr>
          <p:txBody>
            <a:bodyPr wrap="square" rtlCol="0">
              <a:spAutoFit/>
            </a:bodyPr>
            <a:lstStyle/>
            <a:p>
              <a:r>
                <a:rPr kumimoji="1" lang="en-US" altLang="zh-CN" sz="3200" b="1" dirty="0"/>
                <a:t>WHY</a:t>
              </a:r>
              <a:r>
                <a:rPr kumimoji="1" lang="zh-CN" altLang="en-US" sz="3200" b="1" dirty="0"/>
                <a:t>？</a:t>
              </a:r>
              <a:endParaRPr kumimoji="1" lang="zh-CN" altLang="en-US" b="1" dirty="0"/>
            </a:p>
          </p:txBody>
        </p:sp>
      </p:grpSp>
    </p:spTree>
    <p:extLst>
      <p:ext uri="{BB962C8B-B14F-4D97-AF65-F5344CB8AC3E}">
        <p14:creationId xmlns:p14="http://schemas.microsoft.com/office/powerpoint/2010/main" val="21251542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6A2F25-C575-A82B-DA6A-D90C662D74EB}"/>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D3E03DE9-82DD-7344-3265-4C3CD1D97D41}"/>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A79041BC-BA0C-8396-C800-28233A9E3B7E}"/>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605E31C5-F8AD-182B-D6B2-8ACB4C938D0C}"/>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31F49DF4-9792-9176-2160-24EF33823EA3}"/>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A7EC0CEC-F346-D347-CBAD-5C1A35BBE46D}"/>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6E30EBA6-7672-F095-444E-D46BC5108099}"/>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B71BE92-A1F1-61DB-1F2B-39D217B2A890}"/>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err="1">
                <a:solidFill>
                  <a:schemeClr val="bg1">
                    <a:lumMod val="75000"/>
                  </a:schemeClr>
                </a:solidFill>
              </a:rPr>
              <a:t>XGBoost</a:t>
            </a:r>
            <a:endParaRPr kumimoji="1" lang="zh-CN" altLang="en-US" sz="2400" b="1">
              <a:solidFill>
                <a:schemeClr val="bg1">
                  <a:lumMod val="75000"/>
                </a:schemeClr>
              </a:solidFill>
            </a:endParaRPr>
          </a:p>
        </p:txBody>
      </p:sp>
      <p:sp>
        <p:nvSpPr>
          <p:cNvPr id="10" name="矩形 9">
            <a:extLst>
              <a:ext uri="{FF2B5EF4-FFF2-40B4-BE49-F238E27FC236}">
                <a16:creationId xmlns:a16="http://schemas.microsoft.com/office/drawing/2014/main" id="{A0981B8F-A600-7C16-1431-5A5D36AB4376}"/>
              </a:ext>
            </a:extLst>
          </p:cNvPr>
          <p:cNvSpPr/>
          <p:nvPr/>
        </p:nvSpPr>
        <p:spPr>
          <a:xfrm>
            <a:off x="9641094" y="0"/>
            <a:ext cx="517071"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1F7E7B7-F93A-8FEF-D732-ACA772999180}"/>
              </a:ext>
            </a:extLst>
          </p:cNvPr>
          <p:cNvSpPr txBox="1"/>
          <p:nvPr/>
        </p:nvSpPr>
        <p:spPr>
          <a:xfrm>
            <a:off x="9622630" y="164320"/>
            <a:ext cx="553998" cy="30850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85000"/>
                  </a:schemeClr>
                </a:solidFill>
              </a:rPr>
              <a:t>Stochastic Simulation</a:t>
            </a:r>
          </a:p>
          <a:p>
            <a:endParaRPr kumimoji="1" lang="en-US" altLang="zh-CN" sz="2400" b="1" dirty="0">
              <a:solidFill>
                <a:schemeClr val="bg1">
                  <a:lumMod val="85000"/>
                </a:schemeClr>
              </a:solidFill>
            </a:endParaRPr>
          </a:p>
          <a:p>
            <a:endParaRPr kumimoji="1" lang="zh-CN" altLang="en-US" sz="2400" b="1" dirty="0">
              <a:solidFill>
                <a:schemeClr val="bg1">
                  <a:lumMod val="85000"/>
                </a:schemeClr>
              </a:solidFill>
            </a:endParaRPr>
          </a:p>
        </p:txBody>
      </p:sp>
      <p:pic>
        <p:nvPicPr>
          <p:cNvPr id="16" name="图片 15">
            <a:extLst>
              <a:ext uri="{FF2B5EF4-FFF2-40B4-BE49-F238E27FC236}">
                <a16:creationId xmlns:a16="http://schemas.microsoft.com/office/drawing/2014/main" id="{0A164EB0-6495-6E69-35FD-983420B660A6}"/>
              </a:ext>
            </a:extLst>
          </p:cNvPr>
          <p:cNvPicPr>
            <a:picLocks noChangeAspect="1"/>
          </p:cNvPicPr>
          <p:nvPr/>
        </p:nvPicPr>
        <p:blipFill rotWithShape="1">
          <a:blip r:embed="rId3"/>
          <a:srcRect r="9125"/>
          <a:stretch/>
        </p:blipFill>
        <p:spPr>
          <a:xfrm>
            <a:off x="375829" y="1114592"/>
            <a:ext cx="3985727" cy="1184523"/>
          </a:xfrm>
          <a:prstGeom prst="rect">
            <a:avLst/>
          </a:prstGeom>
        </p:spPr>
      </p:pic>
      <p:cxnSp>
        <p:nvCxnSpPr>
          <p:cNvPr id="19" name="直线连接符 18">
            <a:extLst>
              <a:ext uri="{FF2B5EF4-FFF2-40B4-BE49-F238E27FC236}">
                <a16:creationId xmlns:a16="http://schemas.microsoft.com/office/drawing/2014/main" id="{C3BEF0FA-1F32-F966-BF7A-60CB45652D3F}"/>
              </a:ext>
            </a:extLst>
          </p:cNvPr>
          <p:cNvCxnSpPr>
            <a:cxnSpLocks/>
          </p:cNvCxnSpPr>
          <p:nvPr/>
        </p:nvCxnSpPr>
        <p:spPr>
          <a:xfrm>
            <a:off x="546187" y="473754"/>
            <a:ext cx="0" cy="461665"/>
          </a:xfrm>
          <a:prstGeom prst="line">
            <a:avLst/>
          </a:prstGeom>
          <a:ln w="38100">
            <a:solidFill>
              <a:srgbClr val="C4B08E"/>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9C40CF4-1DF6-6C81-4079-1BC4901571C6}"/>
              </a:ext>
            </a:extLst>
          </p:cNvPr>
          <p:cNvSpPr txBox="1"/>
          <p:nvPr/>
        </p:nvSpPr>
        <p:spPr>
          <a:xfrm>
            <a:off x="657752" y="483274"/>
            <a:ext cx="3421882" cy="830997"/>
          </a:xfrm>
          <a:prstGeom prst="rect">
            <a:avLst/>
          </a:prstGeom>
          <a:noFill/>
        </p:spPr>
        <p:txBody>
          <a:bodyPr wrap="square" rtlCol="0">
            <a:spAutoFit/>
          </a:bodyPr>
          <a:lstStyle/>
          <a:p>
            <a:r>
              <a:rPr kumimoji="1" lang="en-US" altLang="zh-CN" sz="2400" b="1" dirty="0">
                <a:solidFill>
                  <a:srgbClr val="C4B08E"/>
                </a:solidFill>
                <a:latin typeface="Open Sans" panose="020B0606030504020204" pitchFamily="34" charset="0"/>
                <a:ea typeface="Open Sans" panose="020B0606030504020204" pitchFamily="34" charset="0"/>
                <a:cs typeface="Open Sans" panose="020B0606030504020204" pitchFamily="34" charset="0"/>
              </a:rPr>
              <a:t>Estimate Fair Value</a:t>
            </a:r>
          </a:p>
          <a:p>
            <a:endParaRPr kumimoji="1" lang="en-US" altLang="zh-CN" sz="2400" b="1" dirty="0">
              <a:solidFill>
                <a:srgbClr val="C4B08E"/>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1C5DFEB-7DC6-4328-B898-510E6D7B7497}"/>
                  </a:ext>
                </a:extLst>
              </p:cNvPr>
              <p:cNvSpPr txBox="1"/>
              <p:nvPr/>
            </p:nvSpPr>
            <p:spPr>
              <a:xfrm>
                <a:off x="546187" y="2468577"/>
                <a:ext cx="8630748" cy="1394934"/>
              </a:xfrm>
              <a:prstGeom prst="rect">
                <a:avLst/>
              </a:prstGeom>
              <a:noFill/>
            </p:spPr>
            <p:txBody>
              <a:bodyPr wrap="square" rtlCol="0">
                <a:spAutoFit/>
              </a:bodyPr>
              <a:lstStyle/>
              <a:p>
                <a:pPr marL="285750" indent="-285750">
                  <a:buFont typeface="Arial" panose="020B0604020202020204" pitchFamily="34" charset="0"/>
                  <a:buChar char="•"/>
                </a:pPr>
                <a:r>
                  <a:rPr kumimoji="1" lang="el-GR" altLang="zh-CN" sz="2000" dirty="0">
                    <a:latin typeface="Open Sans" panose="020B0606030504020204" pitchFamily="34" charset="0"/>
                    <a:cs typeface="Open Sans" panose="020B0606030504020204" pitchFamily="34" charset="0"/>
                  </a:rPr>
                  <a:t>σ</a:t>
                </a:r>
                <a:r>
                  <a:rPr kumimoji="1" lang="en-US" altLang="zh-CN" sz="2000" dirty="0">
                    <a:latin typeface="Open Sans" panose="020B0606030504020204" pitchFamily="34" charset="0"/>
                    <a:cs typeface="Open Sans" panose="020B0606030504020204" pitchFamily="34" charset="0"/>
                  </a:rPr>
                  <a:t> is standard deviation of past 6 months</a:t>
                </a:r>
              </a:p>
              <a:p>
                <a:pPr marL="285750" indent="-285750">
                  <a:buFont typeface="Arial" panose="020B0604020202020204" pitchFamily="34" charset="0"/>
                  <a:buChar char="•"/>
                </a:pPr>
                <a14:m>
                  <m:oMath xmlns:m="http://schemas.openxmlformats.org/officeDocument/2006/math">
                    <m:r>
                      <a:rPr kumimoji="1" lang="en-US" altLang="zh-CN" sz="2000" i="1" smtClean="0">
                        <a:latin typeface="Cambria Math" panose="02040503050406030204" pitchFamily="18" charset="0"/>
                        <a:cs typeface="Open Sans" panose="020B0606030504020204" pitchFamily="34" charset="0"/>
                      </a:rPr>
                      <m:t>𝐸</m:t>
                    </m:r>
                    <m:d>
                      <m:dPr>
                        <m:begChr m:val="["/>
                        <m:endChr m:val="]"/>
                        <m:ctrlPr>
                          <a:rPr kumimoji="1" lang="en-US" altLang="zh-CN" sz="2000" i="1" smtClean="0">
                            <a:latin typeface="Cambria Math" panose="02040503050406030204" pitchFamily="18" charset="0"/>
                            <a:cs typeface="Open Sans" panose="020B0606030504020204" pitchFamily="34" charset="0"/>
                          </a:rPr>
                        </m:ctrlPr>
                      </m:dPr>
                      <m:e>
                        <m:r>
                          <a:rPr kumimoji="1" lang="en-US" altLang="zh-CN" sz="2000" i="1" smtClean="0">
                            <a:latin typeface="Cambria Math" panose="02040503050406030204" pitchFamily="18" charset="0"/>
                            <a:cs typeface="Open Sans" panose="020B0606030504020204" pitchFamily="34" charset="0"/>
                          </a:rPr>
                          <m:t>𝑃</m:t>
                        </m:r>
                        <m:sSub>
                          <m:sSubPr>
                            <m:ctrlPr>
                              <a:rPr kumimoji="1" lang="en-US" altLang="zh-CN" sz="2000" i="1" smtClean="0">
                                <a:latin typeface="Cambria Math" panose="02040503050406030204" pitchFamily="18" charset="0"/>
                                <a:cs typeface="Open Sans" panose="020B0606030504020204" pitchFamily="34" charset="0"/>
                              </a:rPr>
                            </m:ctrlPr>
                          </m:sSubPr>
                          <m:e>
                            <m:r>
                              <a:rPr kumimoji="1" lang="en-US" altLang="zh-CN" sz="2000" i="1" smtClean="0">
                                <a:latin typeface="Cambria Math" panose="02040503050406030204" pitchFamily="18" charset="0"/>
                                <a:cs typeface="Open Sans" panose="020B0606030504020204" pitchFamily="34" charset="0"/>
                              </a:rPr>
                              <m:t>𝐵</m:t>
                            </m:r>
                          </m:e>
                          <m:sub>
                            <m:r>
                              <a:rPr kumimoji="1" lang="en-US" altLang="zh-CN" sz="2000" i="1" smtClean="0">
                                <a:latin typeface="Cambria Math" panose="02040503050406030204" pitchFamily="18" charset="0"/>
                                <a:cs typeface="Open Sans" panose="020B0606030504020204" pitchFamily="34" charset="0"/>
                              </a:rPr>
                              <m:t>𝑗</m:t>
                            </m:r>
                            <m:r>
                              <a:rPr kumimoji="1" lang="en-US" altLang="zh-CN" sz="2000" i="1" smtClean="0">
                                <a:latin typeface="Cambria Math" panose="02040503050406030204" pitchFamily="18" charset="0"/>
                                <a:cs typeface="Open Sans" panose="020B0606030504020204" pitchFamily="34" charset="0"/>
                              </a:rPr>
                              <m:t>,</m:t>
                            </m:r>
                            <m:r>
                              <a:rPr kumimoji="1" lang="en-US" altLang="zh-CN" sz="2000" i="1" smtClean="0">
                                <a:latin typeface="Cambria Math" panose="02040503050406030204" pitchFamily="18" charset="0"/>
                                <a:cs typeface="Open Sans" panose="020B0606030504020204" pitchFamily="34" charset="0"/>
                              </a:rPr>
                              <m:t>𝑡</m:t>
                            </m:r>
                            <m:r>
                              <a:rPr kumimoji="1" lang="en-US" altLang="zh-CN" sz="2000" i="1" smtClean="0">
                                <a:latin typeface="Cambria Math" panose="02040503050406030204" pitchFamily="18" charset="0"/>
                                <a:cs typeface="Open Sans" panose="020B0606030504020204" pitchFamily="34" charset="0"/>
                              </a:rPr>
                              <m:t>+1</m:t>
                            </m:r>
                          </m:sub>
                        </m:sSub>
                      </m:e>
                    </m:d>
                  </m:oMath>
                </a14:m>
                <a:r>
                  <a:rPr kumimoji="1" lang="en-US" altLang="zh-CN" sz="2000" dirty="0">
                    <a:latin typeface="Open Sans" panose="020B0606030504020204" pitchFamily="34" charset="0"/>
                    <a:cs typeface="Open Sans" panose="020B0606030504020204" pitchFamily="34" charset="0"/>
                  </a:rPr>
                  <a:t> is the predicted P/B ratio of stock j 6 months later</a:t>
                </a:r>
              </a:p>
              <a:p>
                <a:pPr marL="285750" indent="-285750">
                  <a:buFont typeface="Arial" panose="020B0604020202020204" pitchFamily="34" charset="0"/>
                  <a:buChar char="•"/>
                </a:pPr>
                <a14:m>
                  <m:oMath xmlns:m="http://schemas.openxmlformats.org/officeDocument/2006/math">
                    <m:r>
                      <a:rPr kumimoji="1" lang="en-US" altLang="zh-CN" sz="2000" i="1" smtClean="0">
                        <a:latin typeface="Cambria Math" panose="02040503050406030204" pitchFamily="18" charset="0"/>
                        <a:cs typeface="Open Sans" panose="020B0606030504020204" pitchFamily="34" charset="0"/>
                      </a:rPr>
                      <m:t>𝑃</m:t>
                    </m:r>
                    <m:sSub>
                      <m:sSubPr>
                        <m:ctrlPr>
                          <a:rPr kumimoji="1" lang="en-US" altLang="zh-CN" sz="2000" i="1" smtClean="0">
                            <a:latin typeface="Cambria Math" panose="02040503050406030204" pitchFamily="18" charset="0"/>
                            <a:cs typeface="Open Sans" panose="020B0606030504020204" pitchFamily="34" charset="0"/>
                          </a:rPr>
                        </m:ctrlPr>
                      </m:sSubPr>
                      <m:e>
                        <m:r>
                          <a:rPr kumimoji="1" lang="en-US" altLang="zh-CN" sz="2000" i="1" smtClean="0">
                            <a:latin typeface="Cambria Math" panose="02040503050406030204" pitchFamily="18" charset="0"/>
                            <a:cs typeface="Open Sans" panose="020B0606030504020204" pitchFamily="34" charset="0"/>
                          </a:rPr>
                          <m:t>𝐵</m:t>
                        </m:r>
                      </m:e>
                      <m:sub>
                        <m:r>
                          <a:rPr kumimoji="1" lang="en-US" altLang="zh-CN" sz="2000" i="1" smtClean="0">
                            <a:latin typeface="Cambria Math" panose="02040503050406030204" pitchFamily="18" charset="0"/>
                            <a:cs typeface="Open Sans" panose="020B0606030504020204" pitchFamily="34" charset="0"/>
                          </a:rPr>
                          <m:t>𝑗</m:t>
                        </m:r>
                        <m:r>
                          <a:rPr kumimoji="1" lang="en-US" altLang="zh-CN" sz="2000" i="1" smtClean="0">
                            <a:latin typeface="Cambria Math" panose="02040503050406030204" pitchFamily="18" charset="0"/>
                            <a:cs typeface="Open Sans" panose="020B0606030504020204" pitchFamily="34" charset="0"/>
                          </a:rPr>
                          <m:t>,</m:t>
                        </m:r>
                        <m:r>
                          <a:rPr kumimoji="1" lang="en-US" altLang="zh-CN" sz="2000" i="1" smtClean="0">
                            <a:latin typeface="Cambria Math" panose="02040503050406030204" pitchFamily="18" charset="0"/>
                            <a:cs typeface="Open Sans" panose="020B0606030504020204" pitchFamily="34" charset="0"/>
                          </a:rPr>
                          <m:t>𝑡</m:t>
                        </m:r>
                      </m:sub>
                    </m:sSub>
                  </m:oMath>
                </a14:m>
                <a:r>
                  <a:rPr kumimoji="1" lang="en-US" altLang="zh-CN" sz="2000" dirty="0">
                    <a:latin typeface="Open Sans" panose="020B0606030504020204" pitchFamily="34" charset="0"/>
                    <a:cs typeface="Open Sans" panose="020B0606030504020204" pitchFamily="34" charset="0"/>
                  </a:rPr>
                  <a:t> is current P/B ratio of stock j </a:t>
                </a:r>
              </a:p>
              <a:p>
                <a:endParaRPr kumimoji="1" lang="en-US" altLang="zh-CN" sz="2000" dirty="0">
                  <a:latin typeface="Open Sans" panose="020B0606030504020204" pitchFamily="34" charset="0"/>
                  <a:cs typeface="Open Sans" panose="020B0606030504020204" pitchFamily="34" charset="0"/>
                </a:endParaRPr>
              </a:p>
            </p:txBody>
          </p:sp>
        </mc:Choice>
        <mc:Fallback xmlns="">
          <p:sp>
            <p:nvSpPr>
              <p:cNvPr id="21" name="文本框 20">
                <a:extLst>
                  <a:ext uri="{FF2B5EF4-FFF2-40B4-BE49-F238E27FC236}">
                    <a16:creationId xmlns:a16="http://schemas.microsoft.com/office/drawing/2014/main" id="{21C5DFEB-7DC6-4328-B898-510E6D7B7497}"/>
                  </a:ext>
                </a:extLst>
              </p:cNvPr>
              <p:cNvSpPr txBox="1">
                <a:spLocks noRot="1" noChangeAspect="1" noMove="1" noResize="1" noEditPoints="1" noAdjustHandles="1" noChangeArrowheads="1" noChangeShapeType="1" noTextEdit="1"/>
              </p:cNvSpPr>
              <p:nvPr/>
            </p:nvSpPr>
            <p:spPr>
              <a:xfrm>
                <a:off x="546187" y="2468577"/>
                <a:ext cx="8630748" cy="1394934"/>
              </a:xfrm>
              <a:prstGeom prst="rect">
                <a:avLst/>
              </a:prstGeom>
              <a:blipFill>
                <a:blip r:embed="rId4"/>
                <a:stretch>
                  <a:fillRect l="-735" t="-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F7415B9-9584-3DAD-04AD-92AB34B359E3}"/>
                  </a:ext>
                </a:extLst>
              </p:cNvPr>
              <p:cNvSpPr txBox="1"/>
              <p:nvPr/>
            </p:nvSpPr>
            <p:spPr>
              <a:xfrm>
                <a:off x="657752" y="4032973"/>
                <a:ext cx="7937608" cy="1963679"/>
              </a:xfrm>
              <a:prstGeom prst="rect">
                <a:avLst/>
              </a:prstGeom>
              <a:noFill/>
            </p:spPr>
            <p:txBody>
              <a:bodyPr wrap="square" rtlCol="0">
                <a:spAutoFit/>
              </a:bodyPr>
              <a:lstStyle/>
              <a:p>
                <a:r>
                  <a:rPr kumimoji="1" lang="en-US" altLang="zh-CN" sz="2000" dirty="0">
                    <a:latin typeface="Open Sans" panose="020B0606030504020204" pitchFamily="34" charset="0"/>
                    <a:ea typeface="Open Sans" panose="020B0606030504020204" pitchFamily="34" charset="0"/>
                    <a:cs typeface="Open Sans" panose="020B0606030504020204" pitchFamily="34" charset="0"/>
                  </a:rPr>
                  <a:t>If </a:t>
                </a:r>
                <a14:m>
                  <m:oMath xmlns:m="http://schemas.openxmlformats.org/officeDocument/2006/math">
                    <m:sSub>
                      <m:sSubPr>
                        <m:ctrlP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ctrlPr>
                      </m:sSubPr>
                      <m:e>
                        <m: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t>𝑆</m:t>
                        </m:r>
                      </m:e>
                      <m:sub>
                        <m: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t>𝑗</m:t>
                        </m:r>
                        <m: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t>,</m:t>
                        </m:r>
                        <m: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t>𝑡</m:t>
                        </m:r>
                      </m:sub>
                    </m:sSub>
                    <m:r>
                      <a:rPr kumimoji="1" lang="en-US" altLang="zh-CN" sz="2000" b="0" i="1" smtClean="0">
                        <a:latin typeface="Cambria Math" panose="02040503050406030204" pitchFamily="18" charset="0"/>
                        <a:ea typeface="Open Sans" panose="020B0606030504020204" pitchFamily="34" charset="0"/>
                        <a:cs typeface="Open Sans" panose="020B0606030504020204" pitchFamily="34" charset="0"/>
                      </a:rPr>
                      <m:t>&gt;0 </m:t>
                    </m:r>
                  </m:oMath>
                </a14:m>
                <a:r>
                  <a:rPr kumimoji="1" lang="en-US" altLang="zh-CN" sz="2000" b="0" dirty="0">
                    <a:latin typeface="Open Sans" panose="020B0606030504020204" pitchFamily="34" charset="0"/>
                    <a:ea typeface="Open Sans" panose="020B0606030504020204" pitchFamily="34" charset="0"/>
                    <a:cs typeface="Open Sans" panose="020B0606030504020204" pitchFamily="34" charset="0"/>
                  </a:rPr>
                  <a:t>, we consider it as underpriced, </a:t>
                </a:r>
                <a:r>
                  <a:rPr kumimoji="1" lang="en-US" altLang="zh-CN" sz="2000" dirty="0">
                    <a:latin typeface="Open Sans" panose="020B0606030504020204" pitchFamily="34" charset="0"/>
                    <a:ea typeface="Open Sans" panose="020B0606030504020204" pitchFamily="34" charset="0"/>
                    <a:cs typeface="Open Sans" panose="020B0606030504020204" pitchFamily="34" charset="0"/>
                  </a:rPr>
                  <a:t>and  vise versa.</a:t>
                </a:r>
                <a:endParaRPr kumimoji="1" lang="en-US" altLang="zh-CN" sz="2000" b="0" dirty="0">
                  <a:latin typeface="Open Sans" panose="020B0606030504020204" pitchFamily="34" charset="0"/>
                  <a:ea typeface="Open Sans" panose="020B0606030504020204" pitchFamily="34" charset="0"/>
                  <a:cs typeface="Open Sans" panose="020B0606030504020204" pitchFamily="34" charset="0"/>
                </a:endParaRPr>
              </a:p>
              <a:p>
                <a:endParaRPr kumimoji="1" lang="en-US" altLang="zh-CN" sz="2000" dirty="0">
                  <a:latin typeface="Open Sans" panose="020B0606030504020204" pitchFamily="34" charset="0"/>
                  <a:cs typeface="Open Sans" panose="020B0606030504020204" pitchFamily="34" charset="0"/>
                </a:endParaRPr>
              </a:p>
              <a:p>
                <a:r>
                  <a:rPr kumimoji="1" lang="en-US" altLang="zh-CN" sz="2000" dirty="0">
                    <a:latin typeface="Open Sans" panose="020B0606030504020204" pitchFamily="34" charset="0"/>
                    <a:cs typeface="Open Sans" panose="020B0606030504020204" pitchFamily="34" charset="0"/>
                  </a:rPr>
                  <a:t>We take </a:t>
                </a:r>
              </a:p>
              <a:p>
                <a:pPr marL="342900" indent="-342900">
                  <a:buFont typeface="Arial" panose="020B0604020202020204" pitchFamily="34" charset="0"/>
                  <a:buChar char="•"/>
                </a:pPr>
                <a:r>
                  <a:rPr kumimoji="1" lang="en-US" altLang="zh-CN" sz="2000" dirty="0">
                    <a:latin typeface="Open Sans" panose="020B0606030504020204" pitchFamily="34" charset="0"/>
                    <a:cs typeface="Open Sans" panose="020B0606030504020204" pitchFamily="34" charset="0"/>
                  </a:rPr>
                  <a:t>The top ranked required amount of underpriced stock(s) from each industry.</a:t>
                </a:r>
              </a:p>
              <a:p>
                <a:endParaRPr kumimoji="1" lang="zh-CN" altLang="en-US" sz="2000" dirty="0">
                  <a:latin typeface="Open Sans" panose="020B0606030504020204" pitchFamily="34" charset="0"/>
                  <a:cs typeface="Open Sans" panose="020B0606030504020204" pitchFamily="34" charset="0"/>
                </a:endParaRPr>
              </a:p>
            </p:txBody>
          </p:sp>
        </mc:Choice>
        <mc:Fallback xmlns="">
          <p:sp>
            <p:nvSpPr>
              <p:cNvPr id="23" name="文本框 22">
                <a:extLst>
                  <a:ext uri="{FF2B5EF4-FFF2-40B4-BE49-F238E27FC236}">
                    <a16:creationId xmlns:a16="http://schemas.microsoft.com/office/drawing/2014/main" id="{EF7415B9-9584-3DAD-04AD-92AB34B359E3}"/>
                  </a:ext>
                </a:extLst>
              </p:cNvPr>
              <p:cNvSpPr txBox="1">
                <a:spLocks noRot="1" noChangeAspect="1" noMove="1" noResize="1" noEditPoints="1" noAdjustHandles="1" noChangeArrowheads="1" noChangeShapeType="1" noTextEdit="1"/>
              </p:cNvSpPr>
              <p:nvPr/>
            </p:nvSpPr>
            <p:spPr>
              <a:xfrm>
                <a:off x="657752" y="4032973"/>
                <a:ext cx="7937608" cy="1963679"/>
              </a:xfrm>
              <a:prstGeom prst="rect">
                <a:avLst/>
              </a:prstGeom>
              <a:blipFill>
                <a:blip r:embed="rId5"/>
                <a:stretch>
                  <a:fillRect l="-799" t="-1923" r="-1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79347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B33633-0875-B9AF-0C29-877859E2ADE4}"/>
              </a:ext>
            </a:extLst>
          </p:cNvPr>
          <p:cNvPicPr>
            <a:picLocks noChangeAspect="1"/>
          </p:cNvPicPr>
          <p:nvPr/>
        </p:nvPicPr>
        <p:blipFill>
          <a:blip r:embed="rId3"/>
          <a:stretch>
            <a:fillRect/>
          </a:stretch>
        </p:blipFill>
        <p:spPr>
          <a:xfrm>
            <a:off x="657752" y="1706854"/>
            <a:ext cx="4651353" cy="4284141"/>
          </a:xfrm>
          <a:prstGeom prst="rect">
            <a:avLst/>
          </a:prstGeom>
        </p:spPr>
      </p:pic>
      <p:sp>
        <p:nvSpPr>
          <p:cNvPr id="4" name="矩形 3">
            <a:extLst>
              <a:ext uri="{FF2B5EF4-FFF2-40B4-BE49-F238E27FC236}">
                <a16:creationId xmlns:a16="http://schemas.microsoft.com/office/drawing/2014/main" id="{7B209182-7901-7BD4-0F67-07EA3EAFB1DB}"/>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5" name="矩形 4">
            <a:extLst>
              <a:ext uri="{FF2B5EF4-FFF2-40B4-BE49-F238E27FC236}">
                <a16:creationId xmlns:a16="http://schemas.microsoft.com/office/drawing/2014/main" id="{BA5532EE-0A54-65C7-C141-74FE8A516E35}"/>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958CF01D-C6AF-AF2B-8792-43CC43CBAC47}"/>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7" name="文本框 6">
            <a:extLst>
              <a:ext uri="{FF2B5EF4-FFF2-40B4-BE49-F238E27FC236}">
                <a16:creationId xmlns:a16="http://schemas.microsoft.com/office/drawing/2014/main" id="{43AE56CB-F59D-30C8-6FDF-27C3EAA2D9CD}"/>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8" name="矩形 7">
            <a:extLst>
              <a:ext uri="{FF2B5EF4-FFF2-40B4-BE49-F238E27FC236}">
                <a16:creationId xmlns:a16="http://schemas.microsoft.com/office/drawing/2014/main" id="{EADA23B5-B6F3-7B2B-68E9-A717F13C0A27}"/>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2A72DB5D-6B02-1D53-10F6-FD75E3E9E9D3}"/>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10" name="矩形 9">
            <a:extLst>
              <a:ext uri="{FF2B5EF4-FFF2-40B4-BE49-F238E27FC236}">
                <a16:creationId xmlns:a16="http://schemas.microsoft.com/office/drawing/2014/main" id="{BA484BAD-3AF4-A544-19EC-60B344D7C35B}"/>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F859F5F-5F49-60B7-156B-C0D059ACDB1E}"/>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err="1">
                <a:solidFill>
                  <a:schemeClr val="bg1">
                    <a:lumMod val="75000"/>
                  </a:schemeClr>
                </a:solidFill>
              </a:rPr>
              <a:t>XGBoost</a:t>
            </a:r>
            <a:endParaRPr kumimoji="1" lang="zh-CN" altLang="en-US" sz="2400" b="1">
              <a:solidFill>
                <a:schemeClr val="bg1">
                  <a:lumMod val="75000"/>
                </a:schemeClr>
              </a:solidFill>
            </a:endParaRPr>
          </a:p>
        </p:txBody>
      </p:sp>
      <p:sp>
        <p:nvSpPr>
          <p:cNvPr id="12" name="矩形 11">
            <a:extLst>
              <a:ext uri="{FF2B5EF4-FFF2-40B4-BE49-F238E27FC236}">
                <a16:creationId xmlns:a16="http://schemas.microsoft.com/office/drawing/2014/main" id="{C6043310-C91A-B230-4B22-4A2DF55AEE9F}"/>
              </a:ext>
            </a:extLst>
          </p:cNvPr>
          <p:cNvSpPr/>
          <p:nvPr/>
        </p:nvSpPr>
        <p:spPr>
          <a:xfrm>
            <a:off x="9641094" y="0"/>
            <a:ext cx="517071"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229759C2-9AEF-627B-942F-7031047E83C5}"/>
              </a:ext>
            </a:extLst>
          </p:cNvPr>
          <p:cNvSpPr txBox="1"/>
          <p:nvPr/>
        </p:nvSpPr>
        <p:spPr>
          <a:xfrm>
            <a:off x="9622630" y="164320"/>
            <a:ext cx="553998" cy="30850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85000"/>
                  </a:schemeClr>
                </a:solidFill>
              </a:rPr>
              <a:t>Stochastic Simulation</a:t>
            </a:r>
          </a:p>
          <a:p>
            <a:endParaRPr kumimoji="1" lang="en-US" altLang="zh-CN" sz="2400" b="1" dirty="0">
              <a:solidFill>
                <a:schemeClr val="bg1">
                  <a:lumMod val="85000"/>
                </a:schemeClr>
              </a:solidFill>
            </a:endParaRPr>
          </a:p>
          <a:p>
            <a:endParaRPr kumimoji="1" lang="zh-CN" altLang="en-US" sz="2400" b="1" dirty="0">
              <a:solidFill>
                <a:schemeClr val="bg1">
                  <a:lumMod val="85000"/>
                </a:schemeClr>
              </a:solidFill>
            </a:endParaRPr>
          </a:p>
        </p:txBody>
      </p:sp>
      <p:cxnSp>
        <p:nvCxnSpPr>
          <p:cNvPr id="14" name="直线连接符 13">
            <a:extLst>
              <a:ext uri="{FF2B5EF4-FFF2-40B4-BE49-F238E27FC236}">
                <a16:creationId xmlns:a16="http://schemas.microsoft.com/office/drawing/2014/main" id="{D974D996-1634-B3D6-6139-1073AC19225D}"/>
              </a:ext>
            </a:extLst>
          </p:cNvPr>
          <p:cNvCxnSpPr>
            <a:cxnSpLocks/>
          </p:cNvCxnSpPr>
          <p:nvPr/>
        </p:nvCxnSpPr>
        <p:spPr>
          <a:xfrm>
            <a:off x="546187" y="473754"/>
            <a:ext cx="0" cy="461665"/>
          </a:xfrm>
          <a:prstGeom prst="line">
            <a:avLst/>
          </a:prstGeom>
          <a:ln w="38100">
            <a:solidFill>
              <a:srgbClr val="C4B08E"/>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E17D760-58E7-1CEA-B6C6-0FDB7DC430F7}"/>
              </a:ext>
            </a:extLst>
          </p:cNvPr>
          <p:cNvSpPr txBox="1"/>
          <p:nvPr/>
        </p:nvSpPr>
        <p:spPr>
          <a:xfrm>
            <a:off x="657752" y="483274"/>
            <a:ext cx="3421882" cy="461665"/>
          </a:xfrm>
          <a:prstGeom prst="rect">
            <a:avLst/>
          </a:prstGeom>
          <a:noFill/>
        </p:spPr>
        <p:txBody>
          <a:bodyPr wrap="square" rtlCol="0">
            <a:spAutoFit/>
          </a:bodyPr>
          <a:lstStyle/>
          <a:p>
            <a:r>
              <a:rPr kumimoji="1" lang="en-US" altLang="zh-CN" sz="2400" b="1" dirty="0">
                <a:solidFill>
                  <a:srgbClr val="C4B08E"/>
                </a:solidFill>
                <a:latin typeface="Open Sans" panose="020B0606030504020204" pitchFamily="34" charset="0"/>
                <a:ea typeface="Open Sans" panose="020B0606030504020204" pitchFamily="34" charset="0"/>
                <a:cs typeface="Open Sans" panose="020B0606030504020204" pitchFamily="34" charset="0"/>
              </a:rPr>
              <a:t>Selected stocks</a:t>
            </a:r>
          </a:p>
        </p:txBody>
      </p:sp>
    </p:spTree>
    <p:extLst>
      <p:ext uri="{BB962C8B-B14F-4D97-AF65-F5344CB8AC3E}">
        <p14:creationId xmlns:p14="http://schemas.microsoft.com/office/powerpoint/2010/main" val="153450304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1E1AB3DA-5A85-6B52-B389-9A8BAB000AE1}"/>
              </a:ext>
            </a:extLst>
          </p:cNvPr>
          <p:cNvSpPr txBox="1"/>
          <p:nvPr/>
        </p:nvSpPr>
        <p:spPr>
          <a:xfrm>
            <a:off x="589560" y="856180"/>
            <a:ext cx="5279408" cy="1128068"/>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altLang="zh-CN" sz="4000" b="1" spc="300" dirty="0">
                <a:latin typeface="American Typewriter" panose="02090604020004020304" pitchFamily="18" charset="0"/>
                <a:ea typeface="Baskerville" panose="02020502070401020303" pitchFamily="18" charset="0"/>
              </a:rPr>
              <a:t>Portfolio Optimization</a:t>
            </a:r>
          </a:p>
        </p:txBody>
      </p:sp>
      <p:grpSp>
        <p:nvGrpSpPr>
          <p:cNvPr id="42" name="Group 4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7"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F27C617-70B9-C52A-24F1-B08CA6FC3DFD}"/>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en-US" altLang="zh-CN" sz="2000" b="1" dirty="0">
                    <a:latin typeface="Open Sans" panose="020B0606030504020204" pitchFamily="34" charset="0"/>
                    <a:ea typeface="Open Sans" panose="020B0606030504020204" pitchFamily="34" charset="0"/>
                    <a:cs typeface="Open Sans" panose="020B0606030504020204" pitchFamily="34" charset="0"/>
                  </a:rPr>
                  <a:t>Sharpe Ratio</a:t>
                </a:r>
                <a:r>
                  <a:rPr kumimoji="1" lang="en-US" altLang="zh-CN" sz="2000" b="1" dirty="0"/>
                  <a:t>:</a:t>
                </a:r>
              </a:p>
              <a:p>
                <a:pPr>
                  <a:lnSpc>
                    <a:spcPct val="90000"/>
                  </a:lnSpc>
                  <a:spcAft>
                    <a:spcPts val="600"/>
                  </a:spcAft>
                </a:pPr>
                <a14:m>
                  <m:oMathPara xmlns:m="http://schemas.openxmlformats.org/officeDocument/2006/math">
                    <m:oMathParaPr>
                      <m:jc m:val="centerGroup"/>
                    </m:oMathParaPr>
                    <m:oMath xmlns:m="http://schemas.openxmlformats.org/officeDocument/2006/math">
                      <m:r>
                        <a:rPr kumimoji="1" lang="en-US" altLang="zh-CN" sz="2000" b="0" i="1">
                          <a:latin typeface="Cambria Math" panose="02040503050406030204" pitchFamily="18" charset="0"/>
                        </a:rPr>
                        <m:t>=</m:t>
                      </m:r>
                      <m:f>
                        <m:fPr>
                          <m:ctrlPr>
                            <a:rPr kumimoji="1" lang="en-US" altLang="zh-CN" sz="2000" b="0" i="1">
                              <a:latin typeface="Cambria Math" panose="02040503050406030204" pitchFamily="18" charset="0"/>
                            </a:rPr>
                          </m:ctrlPr>
                        </m:fPr>
                        <m:num>
                          <m:r>
                            <a:rPr kumimoji="1" lang="zh-CN" altLang="en-US" sz="2000" b="0" i="1">
                              <a:latin typeface="Cambria Math" panose="02040503050406030204" pitchFamily="18" charset="0"/>
                            </a:rPr>
                            <m:t>𝐸</m:t>
                          </m:r>
                          <m:d>
                            <m:dPr>
                              <m:begChr m:val="["/>
                              <m:endChr m:val="]"/>
                              <m:ctrlPr>
                                <a:rPr kumimoji="1" lang="en-US" altLang="zh-CN" sz="2000" b="0" i="1">
                                  <a:latin typeface="Cambria Math" panose="02040503050406030204" pitchFamily="18" charset="0"/>
                                </a:rPr>
                              </m:ctrlPr>
                            </m:dPr>
                            <m:e>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𝑝</m:t>
                                  </m:r>
                                </m:sub>
                              </m:sSub>
                            </m:e>
                          </m:d>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𝑓</m:t>
                              </m:r>
                            </m:sub>
                          </m:sSub>
                        </m:num>
                        <m:den>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𝜎</m:t>
                              </m:r>
                            </m:e>
                            <m:sub>
                              <m:r>
                                <a:rPr kumimoji="1" lang="zh-CN" altLang="en-US" sz="2000" b="0" i="1">
                                  <a:latin typeface="Cambria Math" panose="02040503050406030204" pitchFamily="18" charset="0"/>
                                </a:rPr>
                                <m:t>𝑝</m:t>
                              </m:r>
                            </m:sub>
                          </m:sSub>
                        </m:den>
                      </m:f>
                    </m:oMath>
                  </m:oMathPara>
                </a14:m>
                <a:endParaRPr kumimoji="1" lang="en-US" altLang="zh-CN" sz="2000" b="0" i="1" dirty="0"/>
              </a:p>
              <a:p>
                <a:pPr indent="-228600">
                  <a:lnSpc>
                    <a:spcPct val="90000"/>
                  </a:lnSpc>
                  <a:spcAft>
                    <a:spcPts val="600"/>
                  </a:spcAft>
                  <a:buFont typeface="Arial" panose="020B0604020202020204" pitchFamily="34" charset="0"/>
                  <a:buChar char="•"/>
                </a:pPr>
                <a:r>
                  <a:rPr kumimoji="1" lang="en-US" altLang="zh-CN" sz="2000" b="1" dirty="0">
                    <a:latin typeface="Open Sans" panose="020B0606030504020204" pitchFamily="34" charset="0"/>
                    <a:ea typeface="Open Sans" panose="020B0606030504020204" pitchFamily="34" charset="0"/>
                    <a:cs typeface="Open Sans" panose="020B0606030504020204" pitchFamily="34" charset="0"/>
                  </a:rPr>
                  <a:t>CAPM</a:t>
                </a:r>
              </a:p>
              <a:p>
                <a:pPr>
                  <a:lnSpc>
                    <a:spcPct val="90000"/>
                  </a:lnSpc>
                  <a:spcAft>
                    <a:spcPts val="600"/>
                  </a:spcAft>
                </a:pPr>
                <a14:m>
                  <m:oMathPara xmlns:m="http://schemas.openxmlformats.org/officeDocument/2006/math">
                    <m:oMathParaPr>
                      <m:jc m:val="centerGroup"/>
                    </m:oMathParaPr>
                    <m:oMath xmlns:m="http://schemas.openxmlformats.org/officeDocument/2006/math">
                      <m:r>
                        <a:rPr kumimoji="1" lang="zh-CN" altLang="en-US" sz="2000" b="0" i="1">
                          <a:latin typeface="Cambria Math" panose="02040503050406030204" pitchFamily="18" charset="0"/>
                        </a:rPr>
                        <m:t>𝐸</m:t>
                      </m:r>
                      <m:d>
                        <m:dPr>
                          <m:begChr m:val="["/>
                          <m:endChr m:val="]"/>
                          <m:ctrlPr>
                            <a:rPr kumimoji="1" lang="en-US" altLang="zh-CN" sz="2000" b="0" i="1">
                              <a:latin typeface="Cambria Math" panose="02040503050406030204" pitchFamily="18" charset="0"/>
                            </a:rPr>
                          </m:ctrlPr>
                        </m:dPr>
                        <m:e>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𝑝</m:t>
                              </m:r>
                            </m:sub>
                          </m:sSub>
                        </m:e>
                      </m:d>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𝑓</m:t>
                          </m:r>
                        </m:sub>
                      </m:sSub>
                      <m:r>
                        <a:rPr kumimoji="1" lang="en-US" altLang="zh-CN" sz="2000" b="0" i="1">
                          <a:latin typeface="Cambria Math" panose="02040503050406030204" pitchFamily="18" charset="0"/>
                        </a:rPr>
                        <m:t>+</m:t>
                      </m:r>
                      <m:r>
                        <a:rPr kumimoji="1" lang="zh-CN" altLang="en-US" sz="2000" b="0" i="1">
                          <a:latin typeface="Cambria Math" panose="02040503050406030204" pitchFamily="18" charset="0"/>
                        </a:rPr>
                        <m:t>𝛽</m:t>
                      </m:r>
                      <m:d>
                        <m:dPr>
                          <m:ctrlPr>
                            <a:rPr kumimoji="1" lang="en-US" altLang="zh-CN" sz="2000" b="0" i="1">
                              <a:latin typeface="Cambria Math" panose="02040503050406030204" pitchFamily="18" charset="0"/>
                            </a:rPr>
                          </m:ctrlPr>
                        </m:dPr>
                        <m:e>
                          <m:r>
                            <a:rPr kumimoji="1" lang="zh-CN" altLang="en-US" sz="2000" b="0" i="1">
                              <a:latin typeface="Cambria Math" panose="02040503050406030204" pitchFamily="18" charset="0"/>
                            </a:rPr>
                            <m:t>𝐸</m:t>
                          </m:r>
                          <m:d>
                            <m:dPr>
                              <m:begChr m:val="["/>
                              <m:endChr m:val="]"/>
                              <m:ctrlPr>
                                <a:rPr kumimoji="1" lang="en-US" altLang="zh-CN" sz="2000" b="0" i="1">
                                  <a:latin typeface="Cambria Math" panose="02040503050406030204" pitchFamily="18" charset="0"/>
                                </a:rPr>
                              </m:ctrlPr>
                            </m:dPr>
                            <m:e>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𝑚</m:t>
                                  </m:r>
                                </m:sub>
                              </m:sSub>
                            </m:e>
                          </m:d>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zh-CN" altLang="en-US" sz="2000" b="0" i="1">
                                  <a:latin typeface="Cambria Math" panose="02040503050406030204" pitchFamily="18" charset="0"/>
                                </a:rPr>
                                <m:t>𝑟</m:t>
                              </m:r>
                            </m:e>
                            <m:sub>
                              <m:r>
                                <a:rPr kumimoji="1" lang="zh-CN" altLang="en-US" sz="2000" b="0" i="1">
                                  <a:latin typeface="Cambria Math" panose="02040503050406030204" pitchFamily="18" charset="0"/>
                                </a:rPr>
                                <m:t>𝑓</m:t>
                              </m:r>
                            </m:sub>
                          </m:sSub>
                        </m:e>
                      </m:d>
                    </m:oMath>
                  </m:oMathPara>
                </a14:m>
                <a:endParaRPr kumimoji="1" lang="en-US" altLang="zh-CN" sz="2000" b="0" dirty="0"/>
              </a:p>
              <a:p>
                <a:pPr indent="-228600">
                  <a:lnSpc>
                    <a:spcPct val="90000"/>
                  </a:lnSpc>
                  <a:spcAft>
                    <a:spcPts val="600"/>
                  </a:spcAft>
                  <a:buFont typeface="Arial" panose="020B0604020202020204" pitchFamily="34" charset="0"/>
                  <a:buChar char="•"/>
                </a:pPr>
                <a:endParaRPr kumimoji="1" lang="en-US" altLang="zh-CN" sz="2000" b="0" dirty="0"/>
              </a:p>
              <a:p>
                <a:pPr indent="-228600">
                  <a:lnSpc>
                    <a:spcPct val="90000"/>
                  </a:lnSpc>
                  <a:spcAft>
                    <a:spcPts val="600"/>
                  </a:spcAft>
                  <a:buFont typeface="Arial" panose="020B0604020202020204" pitchFamily="34" charset="0"/>
                  <a:buChar char="•"/>
                </a:pPr>
                <a:endParaRPr kumimoji="1" lang="en-US" altLang="zh-CN" sz="2000" dirty="0"/>
              </a:p>
            </p:txBody>
          </p:sp>
        </mc:Choice>
        <mc:Fallback xmlns="">
          <p:sp>
            <p:nvSpPr>
              <p:cNvPr id="2" name="文本框 1">
                <a:extLst>
                  <a:ext uri="{FF2B5EF4-FFF2-40B4-BE49-F238E27FC236}">
                    <a16:creationId xmlns:a16="http://schemas.microsoft.com/office/drawing/2014/main" id="{0F27C617-70B9-C52A-24F1-B08CA6FC3DFD}"/>
                  </a:ext>
                </a:extLst>
              </p:cNvPr>
              <p:cNvSpPr txBox="1">
                <a:spLocks noRot="1" noChangeAspect="1" noMove="1" noResize="1" noEditPoints="1" noAdjustHandles="1" noChangeArrowheads="1" noChangeShapeType="1" noTextEdit="1"/>
              </p:cNvSpPr>
              <p:nvPr/>
            </p:nvSpPr>
            <p:spPr>
              <a:xfrm>
                <a:off x="590719" y="2330505"/>
                <a:ext cx="5278066" cy="3979585"/>
              </a:xfrm>
              <a:prstGeom prst="rect">
                <a:avLst/>
              </a:prstGeom>
              <a:blipFill>
                <a:blip r:embed="rId3"/>
                <a:stretch>
                  <a:fillRect l="-959"/>
                </a:stretch>
              </a:blipFill>
            </p:spPr>
            <p:txBody>
              <a:bodyPr/>
              <a:lstStyle/>
              <a:p>
                <a:r>
                  <a:rPr lang="zh-CN" altLang="en-US">
                    <a:noFill/>
                  </a:rPr>
                  <a:t> </a:t>
                </a:r>
              </a:p>
            </p:txBody>
          </p:sp>
        </mc:Fallback>
      </mc:AlternateContent>
      <p:sp>
        <p:nvSpPr>
          <p:cNvPr id="48" name="Rectangle 4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descr="表格&#10;&#10;描述已自动生成">
            <a:extLst>
              <a:ext uri="{FF2B5EF4-FFF2-40B4-BE49-F238E27FC236}">
                <a16:creationId xmlns:a16="http://schemas.microsoft.com/office/drawing/2014/main" id="{FBD21681-3C3D-41EF-5AD9-918A4D07E962}"/>
              </a:ext>
            </a:extLst>
          </p:cNvPr>
          <p:cNvPicPr>
            <a:picLocks noChangeAspect="1"/>
          </p:cNvPicPr>
          <p:nvPr/>
        </p:nvPicPr>
        <p:blipFill>
          <a:blip r:embed="rId4"/>
          <a:stretch>
            <a:fillRect/>
          </a:stretch>
        </p:blipFill>
        <p:spPr>
          <a:xfrm>
            <a:off x="7204883" y="558424"/>
            <a:ext cx="4030009" cy="2518756"/>
          </a:xfrm>
          <a:prstGeom prst="rect">
            <a:avLst/>
          </a:prstGeom>
        </p:spPr>
      </p:pic>
      <p:pic>
        <p:nvPicPr>
          <p:cNvPr id="14" name="图片 13" descr="表格&#10;&#10;描述已自动生成">
            <a:extLst>
              <a:ext uri="{FF2B5EF4-FFF2-40B4-BE49-F238E27FC236}">
                <a16:creationId xmlns:a16="http://schemas.microsoft.com/office/drawing/2014/main" id="{6BD51967-96CD-E741-9155-B03D967470CA}"/>
              </a:ext>
            </a:extLst>
          </p:cNvPr>
          <p:cNvPicPr>
            <a:picLocks noChangeAspect="1"/>
          </p:cNvPicPr>
          <p:nvPr/>
        </p:nvPicPr>
        <p:blipFill>
          <a:blip r:embed="rId5"/>
          <a:stretch>
            <a:fillRect/>
          </a:stretch>
        </p:blipFill>
        <p:spPr>
          <a:xfrm>
            <a:off x="7162855" y="3834933"/>
            <a:ext cx="4397433" cy="2264677"/>
          </a:xfrm>
          <a:prstGeom prst="rect">
            <a:avLst/>
          </a:prstGeom>
        </p:spPr>
      </p:pic>
    </p:spTree>
    <p:extLst>
      <p:ext uri="{BB962C8B-B14F-4D97-AF65-F5344CB8AC3E}">
        <p14:creationId xmlns:p14="http://schemas.microsoft.com/office/powerpoint/2010/main" val="3944751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627C60DA-2596-D6A1-173C-A9F4F58A0D92}"/>
              </a:ext>
            </a:extLst>
          </p:cNvPr>
          <p:cNvSpPr/>
          <p:nvPr/>
        </p:nvSpPr>
        <p:spPr bwMode="auto">
          <a:xfrm>
            <a:off x="1134695" y="6322851"/>
            <a:ext cx="290806" cy="290806"/>
          </a:xfrm>
          <a:custGeom>
            <a:avLst/>
            <a:gdLst>
              <a:gd name="T0" fmla="*/ 11 w 369"/>
              <a:gd name="T1" fmla="*/ 369 h 369"/>
              <a:gd name="T2" fmla="*/ 3 w 369"/>
              <a:gd name="T3" fmla="*/ 366 h 369"/>
              <a:gd name="T4" fmla="*/ 0 w 369"/>
              <a:gd name="T5" fmla="*/ 359 h 369"/>
              <a:gd name="T6" fmla="*/ 4 w 369"/>
              <a:gd name="T7" fmla="*/ 239 h 369"/>
              <a:gd name="T8" fmla="*/ 7 w 369"/>
              <a:gd name="T9" fmla="*/ 231 h 369"/>
              <a:gd name="T10" fmla="*/ 226 w 369"/>
              <a:gd name="T11" fmla="*/ 13 h 369"/>
              <a:gd name="T12" fmla="*/ 273 w 369"/>
              <a:gd name="T13" fmla="*/ 13 h 369"/>
              <a:gd name="T14" fmla="*/ 359 w 369"/>
              <a:gd name="T15" fmla="*/ 99 h 369"/>
              <a:gd name="T16" fmla="*/ 369 w 369"/>
              <a:gd name="T17" fmla="*/ 122 h 369"/>
              <a:gd name="T18" fmla="*/ 359 w 369"/>
              <a:gd name="T19" fmla="*/ 146 h 369"/>
              <a:gd name="T20" fmla="*/ 179 w 369"/>
              <a:gd name="T21" fmla="*/ 326 h 369"/>
              <a:gd name="T22" fmla="*/ 164 w 369"/>
              <a:gd name="T23" fmla="*/ 326 h 369"/>
              <a:gd name="T24" fmla="*/ 164 w 369"/>
              <a:gd name="T25" fmla="*/ 310 h 369"/>
              <a:gd name="T26" fmla="*/ 344 w 369"/>
              <a:gd name="T27" fmla="*/ 130 h 369"/>
              <a:gd name="T28" fmla="*/ 347 w 369"/>
              <a:gd name="T29" fmla="*/ 122 h 369"/>
              <a:gd name="T30" fmla="*/ 344 w 369"/>
              <a:gd name="T31" fmla="*/ 114 h 369"/>
              <a:gd name="T32" fmla="*/ 257 w 369"/>
              <a:gd name="T33" fmla="*/ 28 h 369"/>
              <a:gd name="T34" fmla="*/ 242 w 369"/>
              <a:gd name="T35" fmla="*/ 28 h 369"/>
              <a:gd name="T36" fmla="*/ 26 w 369"/>
              <a:gd name="T37" fmla="*/ 244 h 369"/>
              <a:gd name="T38" fmla="*/ 23 w 369"/>
              <a:gd name="T39" fmla="*/ 349 h 369"/>
              <a:gd name="T40" fmla="*/ 132 w 369"/>
              <a:gd name="T41" fmla="*/ 349 h 369"/>
              <a:gd name="T42" fmla="*/ 143 w 369"/>
              <a:gd name="T43" fmla="*/ 359 h 369"/>
              <a:gd name="T44" fmla="*/ 133 w 369"/>
              <a:gd name="T45" fmla="*/ 368 h 369"/>
              <a:gd name="T46" fmla="*/ 11 w 369"/>
              <a:gd name="T47" fmla="*/ 369 h 369"/>
              <a:gd name="T48" fmla="*/ 11 w 369"/>
              <a:gd name="T4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9" h="369">
                <a:moveTo>
                  <a:pt x="11" y="369"/>
                </a:moveTo>
                <a:cubicBezTo>
                  <a:pt x="8" y="369"/>
                  <a:pt x="5" y="368"/>
                  <a:pt x="3" y="366"/>
                </a:cubicBezTo>
                <a:cubicBezTo>
                  <a:pt x="1" y="364"/>
                  <a:pt x="0" y="362"/>
                  <a:pt x="0" y="359"/>
                </a:cubicBezTo>
                <a:cubicBezTo>
                  <a:pt x="4" y="239"/>
                  <a:pt x="4" y="239"/>
                  <a:pt x="4" y="239"/>
                </a:cubicBezTo>
                <a:cubicBezTo>
                  <a:pt x="4" y="236"/>
                  <a:pt x="5" y="233"/>
                  <a:pt x="7" y="231"/>
                </a:cubicBezTo>
                <a:cubicBezTo>
                  <a:pt x="226" y="13"/>
                  <a:pt x="226" y="13"/>
                  <a:pt x="226" y="13"/>
                </a:cubicBezTo>
                <a:cubicBezTo>
                  <a:pt x="239" y="0"/>
                  <a:pt x="260" y="0"/>
                  <a:pt x="273" y="13"/>
                </a:cubicBezTo>
                <a:cubicBezTo>
                  <a:pt x="359" y="99"/>
                  <a:pt x="359" y="99"/>
                  <a:pt x="359" y="99"/>
                </a:cubicBezTo>
                <a:cubicBezTo>
                  <a:pt x="365" y="105"/>
                  <a:pt x="369" y="113"/>
                  <a:pt x="369" y="122"/>
                </a:cubicBezTo>
                <a:cubicBezTo>
                  <a:pt x="369" y="131"/>
                  <a:pt x="365" y="139"/>
                  <a:pt x="359" y="146"/>
                </a:cubicBezTo>
                <a:cubicBezTo>
                  <a:pt x="179" y="326"/>
                  <a:pt x="179" y="326"/>
                  <a:pt x="179" y="326"/>
                </a:cubicBezTo>
                <a:cubicBezTo>
                  <a:pt x="175" y="330"/>
                  <a:pt x="168" y="330"/>
                  <a:pt x="164" y="326"/>
                </a:cubicBezTo>
                <a:cubicBezTo>
                  <a:pt x="159" y="321"/>
                  <a:pt x="159" y="314"/>
                  <a:pt x="164" y="310"/>
                </a:cubicBezTo>
                <a:cubicBezTo>
                  <a:pt x="344" y="130"/>
                  <a:pt x="344" y="130"/>
                  <a:pt x="344" y="130"/>
                </a:cubicBezTo>
                <a:cubicBezTo>
                  <a:pt x="346" y="128"/>
                  <a:pt x="347" y="125"/>
                  <a:pt x="347" y="122"/>
                </a:cubicBezTo>
                <a:cubicBezTo>
                  <a:pt x="347" y="119"/>
                  <a:pt x="346" y="117"/>
                  <a:pt x="344" y="114"/>
                </a:cubicBezTo>
                <a:cubicBezTo>
                  <a:pt x="257" y="28"/>
                  <a:pt x="257" y="28"/>
                  <a:pt x="257" y="28"/>
                </a:cubicBezTo>
                <a:cubicBezTo>
                  <a:pt x="253" y="24"/>
                  <a:pt x="246" y="24"/>
                  <a:pt x="242" y="28"/>
                </a:cubicBezTo>
                <a:cubicBezTo>
                  <a:pt x="26" y="244"/>
                  <a:pt x="26" y="244"/>
                  <a:pt x="26" y="244"/>
                </a:cubicBezTo>
                <a:cubicBezTo>
                  <a:pt x="23" y="349"/>
                  <a:pt x="23" y="349"/>
                  <a:pt x="23" y="349"/>
                </a:cubicBezTo>
                <a:cubicBezTo>
                  <a:pt x="132" y="349"/>
                  <a:pt x="132" y="349"/>
                  <a:pt x="132" y="349"/>
                </a:cubicBezTo>
                <a:cubicBezTo>
                  <a:pt x="138" y="348"/>
                  <a:pt x="143" y="353"/>
                  <a:pt x="143" y="359"/>
                </a:cubicBezTo>
                <a:cubicBezTo>
                  <a:pt x="144" y="365"/>
                  <a:pt x="139" y="368"/>
                  <a:pt x="133" y="368"/>
                </a:cubicBezTo>
                <a:cubicBezTo>
                  <a:pt x="11" y="369"/>
                  <a:pt x="11" y="369"/>
                  <a:pt x="11" y="369"/>
                </a:cubicBezTo>
                <a:cubicBezTo>
                  <a:pt x="11" y="369"/>
                  <a:pt x="11" y="369"/>
                  <a:pt x="1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文本框 5"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F7E5B4C1-B6E5-BE4C-8183-66F21784B750}"/>
              </a:ext>
            </a:extLst>
          </p:cNvPr>
          <p:cNvSpPr txBox="1"/>
          <p:nvPr/>
        </p:nvSpPr>
        <p:spPr>
          <a:xfrm>
            <a:off x="505293" y="349608"/>
            <a:ext cx="6809681" cy="769441"/>
          </a:xfrm>
          <a:prstGeom prst="rect">
            <a:avLst/>
          </a:prstGeom>
          <a:noFill/>
        </p:spPr>
        <p:txBody>
          <a:bodyPr wrap="square" rtlCol="0">
            <a:spAutoFit/>
          </a:bodyPr>
          <a:lstStyle/>
          <a:p>
            <a:r>
              <a:rPr lang="en-US" altLang="zh-CN" sz="4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Optimal</a:t>
            </a:r>
            <a:r>
              <a:rPr lang="zh-CN" altLang="en-US" sz="4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4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Portfolio</a:t>
            </a:r>
          </a:p>
        </p:txBody>
      </p:sp>
      <p:pic>
        <p:nvPicPr>
          <p:cNvPr id="21" name="图片 20">
            <a:extLst>
              <a:ext uri="{FF2B5EF4-FFF2-40B4-BE49-F238E27FC236}">
                <a16:creationId xmlns:a16="http://schemas.microsoft.com/office/drawing/2014/main" id="{7B2ACE81-F429-85BE-E2EB-3F276D61B66A}"/>
              </a:ext>
            </a:extLst>
          </p:cNvPr>
          <p:cNvPicPr>
            <a:picLocks noChangeAspect="1"/>
          </p:cNvPicPr>
          <p:nvPr/>
        </p:nvPicPr>
        <p:blipFill rotWithShape="1">
          <a:blip r:embed="rId3"/>
          <a:srcRect l="2947" r="18591"/>
          <a:stretch/>
        </p:blipFill>
        <p:spPr>
          <a:xfrm>
            <a:off x="7772399" y="765238"/>
            <a:ext cx="4199467" cy="5327523"/>
          </a:xfrm>
          <a:prstGeom prst="rect">
            <a:avLst/>
          </a:prstGeom>
        </p:spPr>
      </p:pic>
      <p:sp>
        <p:nvSpPr>
          <p:cNvPr id="22" name="矩形 21">
            <a:extLst>
              <a:ext uri="{FF2B5EF4-FFF2-40B4-BE49-F238E27FC236}">
                <a16:creationId xmlns:a16="http://schemas.microsoft.com/office/drawing/2014/main" id="{9748178C-7EB7-48E8-472B-AF354CD72EE4}"/>
              </a:ext>
            </a:extLst>
          </p:cNvPr>
          <p:cNvSpPr/>
          <p:nvPr/>
        </p:nvSpPr>
        <p:spPr>
          <a:xfrm>
            <a:off x="433157" y="1130170"/>
            <a:ext cx="6096000" cy="369332"/>
          </a:xfrm>
          <a:prstGeom prst="rect">
            <a:avLst/>
          </a:prstGeom>
        </p:spPr>
        <p:txBody>
          <a:bodyPr>
            <a:spAutoFit/>
          </a:bodyPr>
          <a:lstStyle/>
          <a:p>
            <a:r>
              <a:rPr lang="en-US" altLang="zh-CN"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 By maximize the Sharpe ratio(=2.97) </a:t>
            </a:r>
            <a:endParaRPr lang="en-US" altLang="zh-CN" sz="14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endParaRPr>
          </a:p>
        </p:txBody>
      </p:sp>
      <p:pic>
        <p:nvPicPr>
          <p:cNvPr id="23" name="图片 22">
            <a:extLst>
              <a:ext uri="{FF2B5EF4-FFF2-40B4-BE49-F238E27FC236}">
                <a16:creationId xmlns:a16="http://schemas.microsoft.com/office/drawing/2014/main" id="{F756FEB4-3B2B-9BF2-5809-413D8411645E}"/>
              </a:ext>
            </a:extLst>
          </p:cNvPr>
          <p:cNvPicPr>
            <a:picLocks noChangeAspect="1"/>
          </p:cNvPicPr>
          <p:nvPr/>
        </p:nvPicPr>
        <p:blipFill>
          <a:blip r:embed="rId4"/>
          <a:stretch>
            <a:fillRect/>
          </a:stretch>
        </p:blipFill>
        <p:spPr>
          <a:xfrm>
            <a:off x="1029522" y="1851865"/>
            <a:ext cx="5761221" cy="2695956"/>
          </a:xfrm>
          <a:prstGeom prst="rect">
            <a:avLst/>
          </a:prstGeom>
        </p:spPr>
      </p:pic>
      <p:pic>
        <p:nvPicPr>
          <p:cNvPr id="2" name="图片 1">
            <a:extLst>
              <a:ext uri="{FF2B5EF4-FFF2-40B4-BE49-F238E27FC236}">
                <a16:creationId xmlns:a16="http://schemas.microsoft.com/office/drawing/2014/main" id="{1F3F6B40-E52A-0BA6-7BEE-121518476AAB}"/>
              </a:ext>
            </a:extLst>
          </p:cNvPr>
          <p:cNvPicPr>
            <a:picLocks noChangeAspect="1"/>
          </p:cNvPicPr>
          <p:nvPr/>
        </p:nvPicPr>
        <p:blipFill>
          <a:blip r:embed="rId5"/>
          <a:stretch>
            <a:fillRect/>
          </a:stretch>
        </p:blipFill>
        <p:spPr>
          <a:xfrm>
            <a:off x="103384" y="4709274"/>
            <a:ext cx="7613495" cy="1758980"/>
          </a:xfrm>
          <a:prstGeom prst="rect">
            <a:avLst/>
          </a:prstGeom>
        </p:spPr>
      </p:pic>
    </p:spTree>
    <p:extLst>
      <p:ext uri="{BB962C8B-B14F-4D97-AF65-F5344CB8AC3E}">
        <p14:creationId xmlns:p14="http://schemas.microsoft.com/office/powerpoint/2010/main" val="410002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C4CB3323-3DA3-BD41-A416-7908D2116F78}"/>
              </a:ext>
            </a:extLst>
          </p:cNvPr>
          <p:cNvSpPr txBox="1"/>
          <p:nvPr/>
        </p:nvSpPr>
        <p:spPr>
          <a:xfrm>
            <a:off x="505293" y="349608"/>
            <a:ext cx="7776576" cy="769441"/>
          </a:xfrm>
          <a:prstGeom prst="rect">
            <a:avLst/>
          </a:prstGeom>
          <a:noFill/>
        </p:spPr>
        <p:txBody>
          <a:bodyPr wrap="square" rtlCol="0">
            <a:spAutoFit/>
          </a:bodyPr>
          <a:lstStyle/>
          <a:p>
            <a:r>
              <a:rPr lang="en-US" altLang="zh-CN" sz="4400" b="1" spc="3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Performance </a:t>
            </a:r>
          </a:p>
        </p:txBody>
      </p:sp>
      <p:grpSp>
        <p:nvGrpSpPr>
          <p:cNvPr id="4" name="组合 3">
            <a:extLst>
              <a:ext uri="{FF2B5EF4-FFF2-40B4-BE49-F238E27FC236}">
                <a16:creationId xmlns:a16="http://schemas.microsoft.com/office/drawing/2014/main" id="{6D940018-E14C-D0ED-97B3-9E706F08D75C}"/>
              </a:ext>
            </a:extLst>
          </p:cNvPr>
          <p:cNvGrpSpPr/>
          <p:nvPr/>
        </p:nvGrpSpPr>
        <p:grpSpPr>
          <a:xfrm>
            <a:off x="290803" y="2462877"/>
            <a:ext cx="3801341" cy="2338184"/>
            <a:chOff x="505292" y="1680787"/>
            <a:chExt cx="3801341" cy="2338184"/>
          </a:xfrm>
        </p:grpSpPr>
        <p:pic>
          <p:nvPicPr>
            <p:cNvPr id="6" name="图片 5">
              <a:extLst>
                <a:ext uri="{FF2B5EF4-FFF2-40B4-BE49-F238E27FC236}">
                  <a16:creationId xmlns:a16="http://schemas.microsoft.com/office/drawing/2014/main" id="{16557BD0-F92A-1AF5-4BE6-527D9A7F49F9}"/>
                </a:ext>
              </a:extLst>
            </p:cNvPr>
            <p:cNvPicPr>
              <a:picLocks noChangeAspect="1"/>
            </p:cNvPicPr>
            <p:nvPr/>
          </p:nvPicPr>
          <p:blipFill rotWithShape="1">
            <a:blip r:embed="rId3"/>
            <a:srcRect l="-1" t="16502" r="75099"/>
            <a:stretch/>
          </p:blipFill>
          <p:spPr>
            <a:xfrm>
              <a:off x="505292" y="1680787"/>
              <a:ext cx="2757631" cy="1951182"/>
            </a:xfrm>
            <a:prstGeom prst="rect">
              <a:avLst/>
            </a:prstGeom>
          </p:spPr>
        </p:pic>
        <p:pic>
          <p:nvPicPr>
            <p:cNvPr id="7" name="图片 6">
              <a:extLst>
                <a:ext uri="{FF2B5EF4-FFF2-40B4-BE49-F238E27FC236}">
                  <a16:creationId xmlns:a16="http://schemas.microsoft.com/office/drawing/2014/main" id="{4129EC0B-298B-28F0-79A8-7C0102E81BA3}"/>
                </a:ext>
              </a:extLst>
            </p:cNvPr>
            <p:cNvPicPr>
              <a:picLocks noChangeAspect="1"/>
            </p:cNvPicPr>
            <p:nvPr/>
          </p:nvPicPr>
          <p:blipFill rotWithShape="1">
            <a:blip r:embed="rId3"/>
            <a:srcRect l="90576" t="16502"/>
            <a:stretch/>
          </p:blipFill>
          <p:spPr>
            <a:xfrm>
              <a:off x="3262923" y="1680787"/>
              <a:ext cx="1043710" cy="1951182"/>
            </a:xfrm>
            <a:prstGeom prst="rect">
              <a:avLst/>
            </a:prstGeom>
          </p:spPr>
        </p:pic>
        <p:grpSp>
          <p:nvGrpSpPr>
            <p:cNvPr id="3" name="组合 2">
              <a:extLst>
                <a:ext uri="{FF2B5EF4-FFF2-40B4-BE49-F238E27FC236}">
                  <a16:creationId xmlns:a16="http://schemas.microsoft.com/office/drawing/2014/main" id="{93EB440B-3C12-649F-1D41-592EBD72957F}"/>
                </a:ext>
              </a:extLst>
            </p:cNvPr>
            <p:cNvGrpSpPr/>
            <p:nvPr/>
          </p:nvGrpSpPr>
          <p:grpSpPr>
            <a:xfrm>
              <a:off x="505293" y="3631969"/>
              <a:ext cx="3776698" cy="387002"/>
              <a:chOff x="290803" y="4193707"/>
              <a:chExt cx="3776698" cy="387002"/>
            </a:xfrm>
          </p:grpSpPr>
          <p:pic>
            <p:nvPicPr>
              <p:cNvPr id="10" name="图片 9">
                <a:extLst>
                  <a:ext uri="{FF2B5EF4-FFF2-40B4-BE49-F238E27FC236}">
                    <a16:creationId xmlns:a16="http://schemas.microsoft.com/office/drawing/2014/main" id="{C21C4614-6CB0-34BC-33A8-9E0FE157F0AA}"/>
                  </a:ext>
                </a:extLst>
              </p:cNvPr>
              <p:cNvPicPr>
                <a:picLocks noChangeAspect="1"/>
              </p:cNvPicPr>
              <p:nvPr/>
            </p:nvPicPr>
            <p:blipFill rotWithShape="1">
              <a:blip r:embed="rId4"/>
              <a:srcRect r="75847" b="68258"/>
              <a:stretch/>
            </p:blipFill>
            <p:spPr>
              <a:xfrm>
                <a:off x="290803" y="4193707"/>
                <a:ext cx="2757632" cy="387002"/>
              </a:xfrm>
              <a:prstGeom prst="rect">
                <a:avLst/>
              </a:prstGeom>
            </p:spPr>
          </p:pic>
          <p:pic>
            <p:nvPicPr>
              <p:cNvPr id="11" name="图片 10">
                <a:extLst>
                  <a:ext uri="{FF2B5EF4-FFF2-40B4-BE49-F238E27FC236}">
                    <a16:creationId xmlns:a16="http://schemas.microsoft.com/office/drawing/2014/main" id="{1AAFA2D7-7BFB-D1AC-DB4F-5BD3DF209BAE}"/>
                  </a:ext>
                </a:extLst>
              </p:cNvPr>
              <p:cNvPicPr>
                <a:picLocks noChangeAspect="1"/>
              </p:cNvPicPr>
              <p:nvPr/>
            </p:nvPicPr>
            <p:blipFill rotWithShape="1">
              <a:blip r:embed="rId4"/>
              <a:srcRect l="91074" b="68258"/>
              <a:stretch/>
            </p:blipFill>
            <p:spPr>
              <a:xfrm>
                <a:off x="3048435" y="4193707"/>
                <a:ext cx="1019066" cy="387002"/>
              </a:xfrm>
              <a:prstGeom prst="rect">
                <a:avLst/>
              </a:prstGeom>
            </p:spPr>
          </p:pic>
        </p:grpSp>
      </p:grpSp>
      <p:pic>
        <p:nvPicPr>
          <p:cNvPr id="12" name="图片 11">
            <a:extLst>
              <a:ext uri="{FF2B5EF4-FFF2-40B4-BE49-F238E27FC236}">
                <a16:creationId xmlns:a16="http://schemas.microsoft.com/office/drawing/2014/main" id="{751147B0-615F-9B6A-D676-7ACFE98FDEBF}"/>
              </a:ext>
            </a:extLst>
          </p:cNvPr>
          <p:cNvPicPr>
            <a:picLocks noChangeAspect="1"/>
          </p:cNvPicPr>
          <p:nvPr/>
        </p:nvPicPr>
        <p:blipFill>
          <a:blip r:embed="rId5"/>
          <a:stretch>
            <a:fillRect/>
          </a:stretch>
        </p:blipFill>
        <p:spPr>
          <a:xfrm>
            <a:off x="4281991" y="2209755"/>
            <a:ext cx="7619206" cy="2844428"/>
          </a:xfrm>
          <a:prstGeom prst="rect">
            <a:avLst/>
          </a:prstGeom>
        </p:spPr>
      </p:pic>
      <p:pic>
        <p:nvPicPr>
          <p:cNvPr id="5" name="图片 4">
            <a:extLst>
              <a:ext uri="{FF2B5EF4-FFF2-40B4-BE49-F238E27FC236}">
                <a16:creationId xmlns:a16="http://schemas.microsoft.com/office/drawing/2014/main" id="{4E279C62-03AB-7E14-781D-242CE439E63E}"/>
              </a:ext>
            </a:extLst>
          </p:cNvPr>
          <p:cNvPicPr>
            <a:picLocks noChangeAspect="1"/>
          </p:cNvPicPr>
          <p:nvPr/>
        </p:nvPicPr>
        <p:blipFill rotWithShape="1">
          <a:blip r:embed="rId6"/>
          <a:srcRect r="73348" b="15585"/>
          <a:stretch/>
        </p:blipFill>
        <p:spPr>
          <a:xfrm>
            <a:off x="290803" y="4782296"/>
            <a:ext cx="3093665" cy="1951182"/>
          </a:xfrm>
          <a:prstGeom prst="rect">
            <a:avLst/>
          </a:prstGeom>
        </p:spPr>
      </p:pic>
      <p:pic>
        <p:nvPicPr>
          <p:cNvPr id="13" name="图片 12">
            <a:extLst>
              <a:ext uri="{FF2B5EF4-FFF2-40B4-BE49-F238E27FC236}">
                <a16:creationId xmlns:a16="http://schemas.microsoft.com/office/drawing/2014/main" id="{51934483-F627-B164-9F1E-9B8FF3944B6D}"/>
              </a:ext>
            </a:extLst>
          </p:cNvPr>
          <p:cNvPicPr>
            <a:picLocks noChangeAspect="1"/>
          </p:cNvPicPr>
          <p:nvPr/>
        </p:nvPicPr>
        <p:blipFill rotWithShape="1">
          <a:blip r:embed="rId6"/>
          <a:srcRect l="88051" b="15585"/>
          <a:stretch/>
        </p:blipFill>
        <p:spPr>
          <a:xfrm>
            <a:off x="3386788" y="4782296"/>
            <a:ext cx="1386962" cy="1951182"/>
          </a:xfrm>
          <a:prstGeom prst="rect">
            <a:avLst/>
          </a:prstGeom>
        </p:spPr>
      </p:pic>
      <p:sp>
        <p:nvSpPr>
          <p:cNvPr id="8" name="矩形 7">
            <a:extLst>
              <a:ext uri="{FF2B5EF4-FFF2-40B4-BE49-F238E27FC236}">
                <a16:creationId xmlns:a16="http://schemas.microsoft.com/office/drawing/2014/main" id="{20C8CC5D-4020-8EC7-2229-59E42ADF7BA5}"/>
              </a:ext>
            </a:extLst>
          </p:cNvPr>
          <p:cNvSpPr/>
          <p:nvPr/>
        </p:nvSpPr>
        <p:spPr>
          <a:xfrm>
            <a:off x="6972301" y="4925616"/>
            <a:ext cx="2136228" cy="128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zh-CN" altLang="en-US" sz="500" dirty="0">
              <a:solidFill>
                <a:schemeClr val="bg1"/>
              </a:solidFill>
            </a:endParaRPr>
          </a:p>
        </p:txBody>
      </p:sp>
    </p:spTree>
    <p:extLst>
      <p:ext uri="{BB962C8B-B14F-4D97-AF65-F5344CB8AC3E}">
        <p14:creationId xmlns:p14="http://schemas.microsoft.com/office/powerpoint/2010/main" val="711247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p:nvPr/>
        </p:nvSpPr>
        <p:spPr>
          <a:xfrm>
            <a:off x="0" y="1287594"/>
            <a:ext cx="243840" cy="4282811"/>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1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GrpSpPr/>
          <p:nvPr/>
        </p:nvGrpSpPr>
        <p:grpSpPr>
          <a:xfrm flipH="1" flipV="1">
            <a:off x="5202376" y="2506377"/>
            <a:ext cx="721447" cy="651445"/>
            <a:chOff x="5934075" y="857250"/>
            <a:chExt cx="801688" cy="723900"/>
          </a:xfrm>
          <a:solidFill>
            <a:srgbClr val="C4B08E"/>
          </a:solidFill>
        </p:grpSpPr>
        <p:sp>
          <p:nvSpPr>
            <p:cNvPr id="6" name="Freeform 5"/>
            <p:cNvSpPr/>
            <p:nvPr/>
          </p:nvSpPr>
          <p:spPr bwMode="auto">
            <a:xfrm>
              <a:off x="5934075"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6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6" y="197"/>
                    <a:pt x="106"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7" name="Freeform 6"/>
            <p:cNvSpPr/>
            <p:nvPr/>
          </p:nvSpPr>
          <p:spPr bwMode="auto">
            <a:xfrm>
              <a:off x="6413500" y="857250"/>
              <a:ext cx="322263" cy="723900"/>
            </a:xfrm>
            <a:custGeom>
              <a:avLst/>
              <a:gdLst>
                <a:gd name="T0" fmla="*/ 1 w 198"/>
                <a:gd name="T1" fmla="*/ 444 h 444"/>
                <a:gd name="T2" fmla="*/ 1 w 198"/>
                <a:gd name="T3" fmla="*/ 232 h 444"/>
                <a:gd name="T4" fmla="*/ 14 w 198"/>
                <a:gd name="T5" fmla="*/ 146 h 444"/>
                <a:gd name="T6" fmla="*/ 55 w 198"/>
                <a:gd name="T7" fmla="*/ 76 h 444"/>
                <a:gd name="T8" fmla="*/ 118 w 198"/>
                <a:gd name="T9" fmla="*/ 25 h 444"/>
                <a:gd name="T10" fmla="*/ 198 w 198"/>
                <a:gd name="T11" fmla="*/ 0 h 444"/>
                <a:gd name="T12" fmla="*/ 198 w 198"/>
                <a:gd name="T13" fmla="*/ 91 h 444"/>
                <a:gd name="T14" fmla="*/ 126 w 198"/>
                <a:gd name="T15" fmla="*/ 144 h 444"/>
                <a:gd name="T16" fmla="*/ 107 w 198"/>
                <a:gd name="T17" fmla="*/ 231 h 444"/>
                <a:gd name="T18" fmla="*/ 198 w 198"/>
                <a:gd name="T19" fmla="*/ 231 h 444"/>
                <a:gd name="T20" fmla="*/ 198 w 198"/>
                <a:gd name="T21" fmla="*/ 444 h 444"/>
                <a:gd name="T22" fmla="*/ 1 w 198"/>
                <a:gd name="T23"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444">
                  <a:moveTo>
                    <a:pt x="1" y="444"/>
                  </a:moveTo>
                  <a:cubicBezTo>
                    <a:pt x="1" y="232"/>
                    <a:pt x="1" y="232"/>
                    <a:pt x="1" y="232"/>
                  </a:cubicBezTo>
                  <a:cubicBezTo>
                    <a:pt x="0" y="202"/>
                    <a:pt x="5" y="173"/>
                    <a:pt x="14" y="146"/>
                  </a:cubicBezTo>
                  <a:cubicBezTo>
                    <a:pt x="24" y="120"/>
                    <a:pt x="38" y="96"/>
                    <a:pt x="55" y="76"/>
                  </a:cubicBezTo>
                  <a:cubicBezTo>
                    <a:pt x="73" y="55"/>
                    <a:pt x="94" y="39"/>
                    <a:pt x="118" y="25"/>
                  </a:cubicBezTo>
                  <a:cubicBezTo>
                    <a:pt x="143" y="12"/>
                    <a:pt x="169" y="3"/>
                    <a:pt x="198" y="0"/>
                  </a:cubicBezTo>
                  <a:cubicBezTo>
                    <a:pt x="198" y="91"/>
                    <a:pt x="198" y="91"/>
                    <a:pt x="198" y="91"/>
                  </a:cubicBezTo>
                  <a:cubicBezTo>
                    <a:pt x="163" y="103"/>
                    <a:pt x="139" y="121"/>
                    <a:pt x="126" y="144"/>
                  </a:cubicBezTo>
                  <a:cubicBezTo>
                    <a:pt x="113" y="168"/>
                    <a:pt x="107" y="197"/>
                    <a:pt x="107" y="231"/>
                  </a:cubicBezTo>
                  <a:cubicBezTo>
                    <a:pt x="198" y="231"/>
                    <a:pt x="198" y="231"/>
                    <a:pt x="198" y="231"/>
                  </a:cubicBezTo>
                  <a:cubicBezTo>
                    <a:pt x="198" y="444"/>
                    <a:pt x="198" y="444"/>
                    <a:pt x="198" y="444"/>
                  </a:cubicBezTo>
                  <a:cubicBezTo>
                    <a:pt x="1" y="444"/>
                    <a:pt x="1" y="444"/>
                    <a:pt x="1" y="4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Line 7"/>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Line 8"/>
            <p:cNvSpPr>
              <a:spLocks noChangeShapeType="1"/>
            </p:cNvSpPr>
            <p:nvPr/>
          </p:nvSpPr>
          <p:spPr bwMode="auto">
            <a:xfrm>
              <a:off x="6415088" y="1581150"/>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p:nvPr/>
        </p:nvSpPr>
        <p:spPr>
          <a:xfrm>
            <a:off x="6222506" y="1071385"/>
            <a:ext cx="4661394" cy="830997"/>
          </a:xfrm>
          <a:prstGeom prst="rect">
            <a:avLst/>
          </a:prstGeom>
        </p:spPr>
        <p:txBody>
          <a:bodyPr wrap="square">
            <a:spAutoFit/>
          </a:bodyPr>
          <a:lstStyle/>
          <a:p>
            <a:r>
              <a:rPr lang="en-GB" altLang="zh-CN" sz="4800" spc="600" dirty="0">
                <a:solidFill>
                  <a:schemeClr val="tx1">
                    <a:lumMod val="65000"/>
                    <a:lumOff val="35000"/>
                  </a:schemeClr>
                </a:solidFill>
                <a:latin typeface="Baskerville Old Face" panose="02020602080505020303" pitchFamily="18" charset="0"/>
                <a:ea typeface="Futura Condensed Medium" charset="0"/>
                <a:cs typeface="Futura Condensed Medium" charset="0"/>
              </a:rPr>
              <a:t>Limitations</a:t>
            </a:r>
            <a:endParaRPr lang="zh-CN" altLang="en-US" sz="4800" spc="600" dirty="0">
              <a:solidFill>
                <a:schemeClr val="tx1">
                  <a:lumMod val="65000"/>
                  <a:lumOff val="35000"/>
                </a:schemeClr>
              </a:solidFill>
              <a:latin typeface="Baskerville Old Face" panose="02020602080505020303" pitchFamily="18" charset="0"/>
              <a:ea typeface="Futura Condensed Medium" charset="0"/>
              <a:cs typeface="Futura Condensed Medium" charset="0"/>
            </a:endParaRPr>
          </a:p>
        </p:txBody>
      </p:sp>
      <p:sp>
        <p:nvSpPr>
          <p:cNvPr id="3" name="e7d195523061f1c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e7d195523061f1c0d318120d6aeaf1b6ccceb6ba3da59c0775C5DE19DDDEBC09ED96DBD9900D9848D623ECAD1D4904B78047D0015C22C8BE97228BE8B5BFF08FE7A3AE04126DA07312A96C0F69F9BAB7D05F05E8038A538D05762A9279AAA60CA56AA3091F65D7611FAB1620C950298EE7222C3E82825D44B6EFFF22DFDE5B8C945CAB9D6D69366C</a:t>
            </a:r>
            <a:endParaRPr lang="zh-CN" altLang="en-US" sz="100"/>
          </a:p>
        </p:txBody>
      </p:sp>
      <p:sp>
        <p:nvSpPr>
          <p:cNvPr id="13" name="文本框 1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06E1DD9-8324-F543-8877-3DB7B7BD6563}"/>
              </a:ext>
            </a:extLst>
          </p:cNvPr>
          <p:cNvSpPr txBox="1"/>
          <p:nvPr/>
        </p:nvSpPr>
        <p:spPr>
          <a:xfrm>
            <a:off x="6222506" y="2110867"/>
            <a:ext cx="4552174" cy="4747133"/>
          </a:xfrm>
          <a:prstGeom prst="rect">
            <a:avLst/>
          </a:prstGeom>
          <a:noFill/>
        </p:spPr>
        <p:txBody>
          <a:bodyPr wrap="square" rtlCol="0">
            <a:spAutoFit/>
          </a:bodyPr>
          <a:lstStyle>
            <a:defPPr>
              <a:defRPr lang="zh-CN"/>
            </a:defPPr>
            <a:lvl1pPr>
              <a:lnSpc>
                <a:spcPts val="2500"/>
              </a:lnSpc>
              <a:defRPr sz="140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285750" indent="-285750">
              <a:lnSpc>
                <a:spcPct val="100000"/>
              </a:lnSpc>
              <a:buFont typeface="Arial" panose="020B0604020202020204" pitchFamily="34" charset="0"/>
              <a:buChar char="•"/>
            </a:pPr>
            <a:r>
              <a:rPr lang="en-US" altLang="zh-CN" sz="2800" dirty="0">
                <a:solidFill>
                  <a:schemeClr val="tx1">
                    <a:lumMod val="50000"/>
                    <a:lumOff val="50000"/>
                  </a:schemeClr>
                </a:solidFill>
              </a:rPr>
              <a:t>Only stocks in S&amp;P 500</a:t>
            </a:r>
          </a:p>
          <a:p>
            <a:pPr marL="285750" indent="-285750">
              <a:lnSpc>
                <a:spcPct val="100000"/>
              </a:lnSpc>
              <a:buFont typeface="Arial" panose="020B0604020202020204" pitchFamily="34" charset="0"/>
              <a:buChar char="•"/>
            </a:pPr>
            <a:r>
              <a:rPr lang="en-US" altLang="zh-CN" sz="2800" dirty="0">
                <a:solidFill>
                  <a:schemeClr val="tx1">
                    <a:lumMod val="50000"/>
                    <a:lumOff val="50000"/>
                  </a:schemeClr>
                </a:solidFill>
              </a:rPr>
              <a:t>CAPM is not perfect</a:t>
            </a:r>
          </a:p>
          <a:p>
            <a:pPr marL="742950" lvl="1" indent="-285750">
              <a:buFont typeface="Arial" panose="020B0604020202020204" pitchFamily="34" charset="0"/>
              <a:buChar char="•"/>
            </a:pPr>
            <a:r>
              <a:rPr lang="en-US" altLang="zh-CN" sz="1600"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CAPM is capital pricing model</a:t>
            </a:r>
          </a:p>
          <a:p>
            <a:pPr lvl="1"/>
            <a:r>
              <a:rPr lang="en-US" altLang="zh-CN" sz="1600"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Assume all investors:</a:t>
            </a:r>
          </a:p>
          <a:p>
            <a:pPr marL="800100" lvl="1" indent="-342900">
              <a:buFont typeface="Arial" panose="020B0604020202020204" pitchFamily="34" charset="0"/>
              <a:buChar char="•"/>
            </a:pPr>
            <a:r>
              <a:rPr lang="en-US" altLang="zh-CN" sz="1600"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Rational</a:t>
            </a:r>
          </a:p>
          <a:p>
            <a:pPr marL="742950" lvl="1" indent="-285750">
              <a:buFont typeface="Arial" panose="020B0604020202020204" pitchFamily="34" charset="0"/>
              <a:buChar char="•"/>
            </a:pPr>
            <a:r>
              <a:rPr lang="en-US" altLang="zh-CN" sz="1600"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Have same expectation</a:t>
            </a:r>
          </a:p>
          <a:p>
            <a:pPr marL="742950" lvl="1" indent="-285750">
              <a:buFont typeface="Arial" panose="020B0604020202020204" pitchFamily="34" charset="0"/>
              <a:buChar char="•"/>
            </a:pPr>
            <a:r>
              <a:rPr lang="en-US" altLang="zh-CN" sz="1600"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Can borrow at same rate</a:t>
            </a:r>
          </a:p>
          <a:p>
            <a:pPr marL="285750" indent="-285750">
              <a:lnSpc>
                <a:spcPct val="100000"/>
              </a:lnSpc>
              <a:buFont typeface="Arial" panose="020B0604020202020204" pitchFamily="34" charset="0"/>
              <a:buChar char="•"/>
            </a:pPr>
            <a:r>
              <a:rPr lang="en-US" altLang="zh-CN" sz="2800" dirty="0">
                <a:solidFill>
                  <a:schemeClr val="tx1">
                    <a:lumMod val="50000"/>
                    <a:lumOff val="50000"/>
                  </a:schemeClr>
                </a:solidFill>
              </a:rPr>
              <a:t>Models</a:t>
            </a:r>
          </a:p>
          <a:p>
            <a:pPr marL="742950" lvl="1" indent="-285750">
              <a:buFont typeface="Arial" panose="020B0604020202020204" pitchFamily="34" charset="0"/>
              <a:buChar char="•"/>
            </a:pPr>
            <a:r>
              <a:rPr lang="en-US" altLang="zh-CN" sz="2000" dirty="0">
                <a:solidFill>
                  <a:schemeClr val="tx1">
                    <a:lumMod val="50000"/>
                    <a:lumOff val="50000"/>
                  </a:schemeClr>
                </a:solidFill>
              </a:rPr>
              <a:t>Computational inaccuracy</a:t>
            </a:r>
          </a:p>
          <a:p>
            <a:pPr marL="742950" lvl="1" indent="-285750">
              <a:buFont typeface="Arial" panose="020B0604020202020204" pitchFamily="34" charset="0"/>
              <a:buChar char="•"/>
            </a:pPr>
            <a:r>
              <a:rPr lang="en-US" altLang="zh-CN" sz="2000" dirty="0">
                <a:solidFill>
                  <a:schemeClr val="tx1">
                    <a:lumMod val="50000"/>
                    <a:lumOff val="50000"/>
                  </a:schemeClr>
                </a:solidFill>
              </a:rPr>
              <a:t>Parameters not sufficient</a:t>
            </a:r>
            <a:endParaRPr lang="en-US" altLang="zh-CN" sz="3200" dirty="0">
              <a:solidFill>
                <a:schemeClr val="tx1">
                  <a:lumMod val="50000"/>
                  <a:lumOff val="50000"/>
                </a:schemeClr>
              </a:solidFill>
            </a:endParaRPr>
          </a:p>
          <a:p>
            <a:pPr marL="285750" indent="-285750">
              <a:lnSpc>
                <a:spcPct val="100000"/>
              </a:lnSpc>
              <a:buFont typeface="Arial" panose="020B0604020202020204" pitchFamily="34" charset="0"/>
              <a:buChar char="•"/>
            </a:pPr>
            <a:r>
              <a:rPr lang="en-US" altLang="zh-CN" sz="2800" dirty="0">
                <a:solidFill>
                  <a:schemeClr val="tx1">
                    <a:lumMod val="50000"/>
                    <a:lumOff val="50000"/>
                  </a:schemeClr>
                </a:solidFill>
              </a:rPr>
              <a:t>Selection subjective</a:t>
            </a:r>
          </a:p>
          <a:p>
            <a:pPr marL="285750" indent="-285750">
              <a:lnSpc>
                <a:spcPct val="100000"/>
              </a:lnSpc>
              <a:buFont typeface="Arial" panose="020B0604020202020204" pitchFamily="34" charset="0"/>
              <a:buChar char="•"/>
            </a:pPr>
            <a:r>
              <a:rPr lang="en-US" altLang="zh-CN" sz="2800" dirty="0">
                <a:solidFill>
                  <a:schemeClr val="tx1">
                    <a:lumMod val="50000"/>
                    <a:lumOff val="50000"/>
                  </a:schemeClr>
                </a:solidFill>
              </a:rPr>
              <a:t>Currency risks</a:t>
            </a:r>
          </a:p>
          <a:p>
            <a:pPr marL="285750" indent="-285750">
              <a:buFont typeface="Arial" panose="020B0604020202020204" pitchFamily="34" charset="0"/>
              <a:buChar char="•"/>
            </a:pPr>
            <a:endParaRPr lang="en-US" altLang="zh-CN" sz="2800" dirty="0">
              <a:solidFill>
                <a:schemeClr val="tx1">
                  <a:lumMod val="50000"/>
                  <a:lumOff val="50000"/>
                </a:schemeClr>
              </a:solidFill>
            </a:endParaRPr>
          </a:p>
          <a:p>
            <a:pPr marL="285750" indent="-285750">
              <a:buFont typeface="Arial" panose="020B0604020202020204" pitchFamily="34" charset="0"/>
              <a:buChar char="•"/>
            </a:pPr>
            <a:endParaRPr lang="en-US" altLang="zh-CN" sz="2800" dirty="0">
              <a:solidFill>
                <a:schemeClr val="tx1">
                  <a:lumMod val="50000"/>
                  <a:lumOff val="50000"/>
                </a:schemeClr>
              </a:solidFill>
            </a:endParaRPr>
          </a:p>
        </p:txBody>
      </p:sp>
      <p:pic>
        <p:nvPicPr>
          <p:cNvPr id="15" name="图片 14" descr="图片包含 物体, 户外, 大, 自行车&#10;&#10;描述已自动生成">
            <a:extLst>
              <a:ext uri="{FF2B5EF4-FFF2-40B4-BE49-F238E27FC236}">
                <a16:creationId xmlns:a16="http://schemas.microsoft.com/office/drawing/2014/main" id="{52C1B44E-DB6B-1E41-A554-A13198E520A0}"/>
              </a:ext>
            </a:extLst>
          </p:cNvPr>
          <p:cNvPicPr>
            <a:picLocks noChangeAspect="1"/>
          </p:cNvPicPr>
          <p:nvPr/>
        </p:nvPicPr>
        <p:blipFill rotWithShape="1">
          <a:blip r:embed="rId3"/>
          <a:srcRect r="12555"/>
          <a:stretch/>
        </p:blipFill>
        <p:spPr>
          <a:xfrm rot="16200000">
            <a:off x="272545" y="1424592"/>
            <a:ext cx="5258278" cy="400881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hidden="1"/>
          <p:cNvSpPr txBox="1"/>
          <p:nvPr/>
        </p:nvSpPr>
        <p:spPr>
          <a:xfrm>
            <a:off x="-355600" y="1803400"/>
            <a:ext cx="262251" cy="1016000"/>
          </a:xfrm>
          <a:prstGeom prst="rect">
            <a:avLst/>
          </a:prstGeom>
          <a:noFill/>
        </p:spPr>
        <p:txBody>
          <a:bodyPr vert="wordArtVert" rtlCol="0">
            <a:spAutoFit/>
          </a:bodyPr>
          <a:lstStyle/>
          <a:p>
            <a:r>
              <a:rPr lang="en-US" altLang="zh-CN" sz="100" dirty="0"/>
              <a:t>e7d195523061f1c0d318120d6aeaf1b6ccceb6ba3da59c0775C5DE19DDDEBC09ED96DBD9900D9848D623ECAD1D4904B78047D0015C22C8BE97228BE8B5BFF08FE7A3AE04126DA07312A96C0F69F9BAB7D05F05E8038A538D05762A9279AAA60CA56AA3091F65D7611FAB1620C950298EE7222C3E82825D44B6EFFF22DFDE5B8C945CAB9D6D69366C</a:t>
            </a:r>
            <a:endParaRPr lang="zh-CN" altLang="en-US" sz="100"/>
          </a:p>
        </p:txBody>
      </p:sp>
      <p:pic>
        <p:nvPicPr>
          <p:cNvPr id="12" name="Picture 11">
            <a:extLst>
              <a:ext uri="{FF2B5EF4-FFF2-40B4-BE49-F238E27FC236}">
                <a16:creationId xmlns:a16="http://schemas.microsoft.com/office/drawing/2014/main" id="{018A1807-5DEE-41AE-9937-C53D59B9EB82}"/>
              </a:ext>
            </a:extLst>
          </p:cNvPr>
          <p:cNvPicPr>
            <a:picLocks noChangeAspect="1"/>
          </p:cNvPicPr>
          <p:nvPr/>
        </p:nvPicPr>
        <p:blipFill rotWithShape="1">
          <a:blip r:embed="rId3"/>
          <a:srcRect b="65374"/>
          <a:stretch/>
        </p:blipFill>
        <p:spPr>
          <a:xfrm>
            <a:off x="-2851" y="-1"/>
            <a:ext cx="12192000" cy="1411235"/>
          </a:xfrm>
          <a:prstGeom prst="rect">
            <a:avLst/>
          </a:prstGeom>
        </p:spPr>
      </p:pic>
      <p:sp>
        <p:nvSpPr>
          <p:cNvPr id="9" name="文本框 8"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578366" y="2830551"/>
            <a:ext cx="3433142" cy="1984646"/>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n-US"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6 Month Investment</a:t>
            </a:r>
          </a:p>
          <a:p>
            <a:pPr marL="285750" indent="-285750" algn="just">
              <a:lnSpc>
                <a:spcPts val="2500"/>
              </a:lnSpc>
              <a:buFont typeface="Arial" panose="020B0604020202020204" pitchFamily="34" charset="0"/>
              <a:buChar char="•"/>
            </a:pPr>
            <a:r>
              <a:rPr lang="en-US"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Initial Fund:   </a:t>
            </a:r>
            <a:r>
              <a:rPr lang="en-GB"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£300,000</a:t>
            </a:r>
          </a:p>
          <a:p>
            <a:pPr marL="285750" indent="-285750" algn="just">
              <a:lnSpc>
                <a:spcPts val="2500"/>
              </a:lnSpc>
              <a:buFont typeface="Arial" panose="020B0604020202020204" pitchFamily="34" charset="0"/>
              <a:buChar char="•"/>
            </a:pPr>
            <a:r>
              <a:rPr lang="en-GB"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Receive:         £410,990</a:t>
            </a:r>
          </a:p>
          <a:p>
            <a:pPr marL="285750" indent="-285750" algn="just">
              <a:lnSpc>
                <a:spcPts val="2500"/>
              </a:lnSpc>
              <a:buFont typeface="Arial" panose="020B0604020202020204" pitchFamily="34" charset="0"/>
              <a:buChar char="•"/>
            </a:pPr>
            <a:r>
              <a:rPr lang="en-GB"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Expected Return: 87.68%</a:t>
            </a:r>
          </a:p>
          <a:p>
            <a:pPr algn="just">
              <a:lnSpc>
                <a:spcPts val="2500"/>
              </a:lnSpc>
            </a:pPr>
            <a:r>
              <a:rPr lang="en-US"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  (Annualized Monthly Return)</a:t>
            </a:r>
          </a:p>
          <a:p>
            <a:pPr marL="285750" indent="-285750" algn="just">
              <a:lnSpc>
                <a:spcPts val="2500"/>
              </a:lnSpc>
              <a:buFont typeface="Arial" panose="020B0604020202020204" pitchFamily="34" charset="0"/>
              <a:buChar char="•"/>
            </a:pPr>
            <a:r>
              <a:rPr lang="en-US" altLang="zh-CN" dirty="0">
                <a:solidFill>
                  <a:schemeClr val="bg1">
                    <a:lumMod val="50000"/>
                  </a:schemeClr>
                </a:solidFill>
                <a:latin typeface="张海山锐线体简" panose="02000000000000000000" charset="-122"/>
                <a:ea typeface="张海山锐线体简" panose="02000000000000000000" charset="-122"/>
                <a:cs typeface="张海山锐线体简" panose="02000000000000000000" charset="-122"/>
              </a:rPr>
              <a:t>Risk Rate: 21.58%</a:t>
            </a:r>
          </a:p>
        </p:txBody>
      </p:sp>
      <p:sp>
        <p:nvSpPr>
          <p:cNvPr id="10" name="文本框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578365" y="2208458"/>
            <a:ext cx="4416291" cy="523220"/>
          </a:xfrm>
          <a:prstGeom prst="rect">
            <a:avLst/>
          </a:prstGeom>
          <a:noFill/>
        </p:spPr>
        <p:txBody>
          <a:bodyPr wrap="square" rtlCol="0">
            <a:spAutoFit/>
          </a:bodyPr>
          <a:lstStyle/>
          <a:p>
            <a:r>
              <a:rPr lang="en-GB" altLang="zh-CN" sz="2800" b="1" dirty="0">
                <a:solidFill>
                  <a:srgbClr val="C4B08E"/>
                </a:solidFill>
                <a:latin typeface="Open Sans Semibold" charset="0"/>
                <a:ea typeface="Open Sans Semibold" charset="0"/>
                <a:cs typeface="Open Sans Semibold" charset="0"/>
              </a:rPr>
              <a:t>Portfolio Overview:</a:t>
            </a:r>
            <a:endParaRPr lang="zh-CN" altLang="en-US" sz="2800" b="1" dirty="0">
              <a:solidFill>
                <a:srgbClr val="C4B08E"/>
              </a:solidFill>
              <a:latin typeface="Open Sans Semibold" charset="0"/>
              <a:ea typeface="Open Sans Semibold" charset="0"/>
              <a:cs typeface="Open Sans Semibold" charset="0"/>
            </a:endParaRPr>
          </a:p>
        </p:txBody>
      </p:sp>
      <p:sp>
        <p:nvSpPr>
          <p:cNvPr id="11" name="矩形 1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p:nvPr/>
        </p:nvSpPr>
        <p:spPr>
          <a:xfrm>
            <a:off x="0" y="2470068"/>
            <a:ext cx="106680" cy="229030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4BA9141-449A-3D0E-15B7-BDB2F0B199AC}"/>
              </a:ext>
            </a:extLst>
          </p:cNvPr>
          <p:cNvPicPr>
            <a:picLocks noChangeAspect="1"/>
          </p:cNvPicPr>
          <p:nvPr/>
        </p:nvPicPr>
        <p:blipFill>
          <a:blip r:embed="rId4"/>
          <a:stretch>
            <a:fillRect/>
          </a:stretch>
        </p:blipFill>
        <p:spPr>
          <a:xfrm>
            <a:off x="4869546" y="2964056"/>
            <a:ext cx="6621895" cy="1529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34087DFE-51EC-554F-9428-780C0225645E}"/>
              </a:ext>
            </a:extLst>
          </p:cNvPr>
          <p:cNvPicPr>
            <a:picLocks noChangeAspect="1"/>
          </p:cNvPicPr>
          <p:nvPr/>
        </p:nvPicPr>
        <p:blipFill rotWithShape="1">
          <a:blip r:embed="rId2"/>
          <a:srcRect b="65374"/>
          <a:stretch/>
        </p:blipFill>
        <p:spPr>
          <a:xfrm>
            <a:off x="-2851" y="-1"/>
            <a:ext cx="12192000" cy="1411235"/>
          </a:xfrm>
          <a:prstGeom prst="rect">
            <a:avLst/>
          </a:prstGeom>
        </p:spPr>
      </p:pic>
      <p:pic>
        <p:nvPicPr>
          <p:cNvPr id="2" name="图片 1">
            <a:extLst>
              <a:ext uri="{FF2B5EF4-FFF2-40B4-BE49-F238E27FC236}">
                <a16:creationId xmlns:a16="http://schemas.microsoft.com/office/drawing/2014/main" id="{8F82CC5F-BC61-8F50-0EB3-43EEEE52594C}"/>
              </a:ext>
            </a:extLst>
          </p:cNvPr>
          <p:cNvPicPr>
            <a:picLocks noChangeAspect="1"/>
          </p:cNvPicPr>
          <p:nvPr/>
        </p:nvPicPr>
        <p:blipFill>
          <a:blip r:embed="rId3"/>
          <a:stretch>
            <a:fillRect/>
          </a:stretch>
        </p:blipFill>
        <p:spPr>
          <a:xfrm>
            <a:off x="4118052" y="3429000"/>
            <a:ext cx="7613495" cy="1758980"/>
          </a:xfrm>
          <a:prstGeom prst="rect">
            <a:avLst/>
          </a:prstGeom>
        </p:spPr>
      </p:pic>
      <p:sp>
        <p:nvSpPr>
          <p:cNvPr id="3" name="矩形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F8B6D3B4-4F44-B6D9-F85F-01CF93CA4BAE}"/>
              </a:ext>
            </a:extLst>
          </p:cNvPr>
          <p:cNvSpPr/>
          <p:nvPr/>
        </p:nvSpPr>
        <p:spPr>
          <a:xfrm>
            <a:off x="2423159" y="461215"/>
            <a:ext cx="7345682" cy="1716944"/>
          </a:xfrm>
          <a:prstGeom prst="rect">
            <a:avLst/>
          </a:prstGeom>
          <a:noFill/>
          <a:ln w="101600">
            <a:solidFill>
              <a:srgbClr val="C4B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A2424E09-F218-44AA-8F0F-BEF9A389156A}"/>
              </a:ext>
            </a:extLst>
          </p:cNvPr>
          <p:cNvSpPr txBox="1"/>
          <p:nvPr/>
        </p:nvSpPr>
        <p:spPr>
          <a:xfrm>
            <a:off x="2846807" y="889473"/>
            <a:ext cx="6492684" cy="923330"/>
          </a:xfrm>
          <a:prstGeom prst="rect">
            <a:avLst/>
          </a:prstGeom>
          <a:noFill/>
          <a:effectLst/>
        </p:spPr>
        <p:txBody>
          <a:bodyPr wrap="square" rtlCol="0">
            <a:spAutoFit/>
          </a:bodyPr>
          <a:lstStyle/>
          <a:p>
            <a:pPr algn="ctr"/>
            <a:r>
              <a:rPr lang="en-US" altLang="zh-CN" sz="5400" b="1" spc="600" dirty="0">
                <a:solidFill>
                  <a:schemeClr val="tx1">
                    <a:lumMod val="75000"/>
                    <a:lumOff val="25000"/>
                  </a:schemeClr>
                </a:solidFill>
                <a:latin typeface="张海山锐线体简" panose="02000000000000000000" charset="-122"/>
                <a:ea typeface="张海山锐线体简" panose="02000000000000000000" charset="-122"/>
                <a:cs typeface="张海山锐线体简" panose="02000000000000000000" charset="-122"/>
              </a:rPr>
              <a:t>Question Time</a:t>
            </a:r>
            <a:endParaRPr kumimoji="1" lang="zh-CN" altLang="en-US" sz="1000" spc="600" dirty="0">
              <a:solidFill>
                <a:schemeClr val="tx1">
                  <a:lumMod val="75000"/>
                  <a:lumOff val="25000"/>
                </a:schemeClr>
              </a:solidFill>
              <a:latin typeface="张海山锐线体简" panose="02000000000000000000" charset="-122"/>
              <a:ea typeface="微软雅黑" panose="020B0503020204020204" charset="-122"/>
              <a:cs typeface="张海山锐线体简" panose="02000000000000000000" charset="-122"/>
            </a:endParaRPr>
          </a:p>
        </p:txBody>
      </p:sp>
      <p:grpSp>
        <p:nvGrpSpPr>
          <p:cNvPr id="5" name="组合 4">
            <a:extLst>
              <a:ext uri="{FF2B5EF4-FFF2-40B4-BE49-F238E27FC236}">
                <a16:creationId xmlns:a16="http://schemas.microsoft.com/office/drawing/2014/main" id="{FFA5559B-FFBC-B567-BEE4-A40694B6DAA5}"/>
              </a:ext>
            </a:extLst>
          </p:cNvPr>
          <p:cNvGrpSpPr/>
          <p:nvPr/>
        </p:nvGrpSpPr>
        <p:grpSpPr>
          <a:xfrm>
            <a:off x="369919" y="3913532"/>
            <a:ext cx="3103420" cy="789915"/>
            <a:chOff x="198581" y="1670627"/>
            <a:chExt cx="3103420" cy="789915"/>
          </a:xfrm>
        </p:grpSpPr>
        <p:pic>
          <p:nvPicPr>
            <p:cNvPr id="6" name="图片 5">
              <a:extLst>
                <a:ext uri="{FF2B5EF4-FFF2-40B4-BE49-F238E27FC236}">
                  <a16:creationId xmlns:a16="http://schemas.microsoft.com/office/drawing/2014/main" id="{4011CCA3-F227-7027-B333-B23DD14C0B02}"/>
                </a:ext>
              </a:extLst>
            </p:cNvPr>
            <p:cNvPicPr>
              <a:picLocks noChangeAspect="1"/>
            </p:cNvPicPr>
            <p:nvPr/>
          </p:nvPicPr>
          <p:blipFill rotWithShape="1">
            <a:blip r:embed="rId4"/>
            <a:srcRect t="16502" r="81401" b="49694"/>
            <a:stretch/>
          </p:blipFill>
          <p:spPr>
            <a:xfrm>
              <a:off x="198581" y="1670627"/>
              <a:ext cx="2059710" cy="789915"/>
            </a:xfrm>
            <a:prstGeom prst="rect">
              <a:avLst/>
            </a:prstGeom>
          </p:spPr>
        </p:pic>
        <p:pic>
          <p:nvPicPr>
            <p:cNvPr id="7" name="图片 6">
              <a:extLst>
                <a:ext uri="{FF2B5EF4-FFF2-40B4-BE49-F238E27FC236}">
                  <a16:creationId xmlns:a16="http://schemas.microsoft.com/office/drawing/2014/main" id="{F532F506-D0C4-C0CF-5EE0-2E501BC7DBA2}"/>
                </a:ext>
              </a:extLst>
            </p:cNvPr>
            <p:cNvPicPr>
              <a:picLocks noChangeAspect="1"/>
            </p:cNvPicPr>
            <p:nvPr/>
          </p:nvPicPr>
          <p:blipFill rotWithShape="1">
            <a:blip r:embed="rId4"/>
            <a:srcRect l="90576" t="16502" b="49694"/>
            <a:stretch/>
          </p:blipFill>
          <p:spPr>
            <a:xfrm>
              <a:off x="2258291" y="1670627"/>
              <a:ext cx="1043710" cy="789915"/>
            </a:xfrm>
            <a:prstGeom prst="rect">
              <a:avLst/>
            </a:prstGeom>
          </p:spPr>
        </p:pic>
      </p:grpSp>
    </p:spTree>
    <p:extLst>
      <p:ext uri="{BB962C8B-B14F-4D97-AF65-F5344CB8AC3E}">
        <p14:creationId xmlns:p14="http://schemas.microsoft.com/office/powerpoint/2010/main" val="59440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0" y="0"/>
            <a:ext cx="12192000" cy="3429000"/>
          </a:xfrm>
          <a:prstGeom prst="rect">
            <a:avLst/>
          </a:prstGeom>
        </p:spPr>
      </p:pic>
      <p:sp>
        <p:nvSpPr>
          <p:cNvPr id="3" name="矩形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p:nvPr/>
        </p:nvSpPr>
        <p:spPr>
          <a:xfrm>
            <a:off x="2423159" y="2656936"/>
            <a:ext cx="7345682" cy="1716944"/>
          </a:xfrm>
          <a:prstGeom prst="rect">
            <a:avLst/>
          </a:prstGeom>
          <a:noFill/>
          <a:ln w="101600">
            <a:solidFill>
              <a:srgbClr val="C4B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p:cNvSpPr txBox="1"/>
          <p:nvPr/>
        </p:nvSpPr>
        <p:spPr>
          <a:xfrm>
            <a:off x="2849657" y="3099909"/>
            <a:ext cx="6492684" cy="923330"/>
          </a:xfrm>
          <a:prstGeom prst="rect">
            <a:avLst/>
          </a:prstGeom>
          <a:noFill/>
          <a:effectLst/>
        </p:spPr>
        <p:txBody>
          <a:bodyPr wrap="square" rtlCol="0">
            <a:spAutoFit/>
          </a:bodyPr>
          <a:lstStyle/>
          <a:p>
            <a:pPr algn="ctr"/>
            <a:r>
              <a:rPr lang="en-US" altLang="zh-CN" sz="5400" b="1" spc="600" dirty="0">
                <a:solidFill>
                  <a:schemeClr val="tx1">
                    <a:lumMod val="75000"/>
                    <a:lumOff val="25000"/>
                  </a:schemeClr>
                </a:solidFill>
                <a:latin typeface="张海山锐线体简" panose="02000000000000000000" charset="-122"/>
                <a:ea typeface="张海山锐线体简" panose="02000000000000000000" charset="-122"/>
                <a:cs typeface="张海山锐线体简" panose="02000000000000000000" charset="-122"/>
              </a:rPr>
              <a:t>THANK  YOU</a:t>
            </a:r>
            <a:endParaRPr kumimoji="1" lang="zh-CN" altLang="en-US" sz="1000" spc="600" dirty="0">
              <a:solidFill>
                <a:schemeClr val="tx1">
                  <a:lumMod val="75000"/>
                  <a:lumOff val="25000"/>
                </a:schemeClr>
              </a:solidFill>
              <a:latin typeface="张海山锐线体简" panose="02000000000000000000" charset="-122"/>
              <a:ea typeface="微软雅黑" panose="020B0503020204020204" charset="-122"/>
              <a:cs typeface="张海山锐线体简" panose="02000000000000000000" charset="-122"/>
            </a:endParaRPr>
          </a:p>
        </p:txBody>
      </p:sp>
      <p:sp>
        <p:nvSpPr>
          <p:cNvPr id="8" name="e7d195523061f1c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e7d195523061f1c0d318120d6aeaf1b6ccceb6ba3da59c0775C5DE19DDDEBC09ED96DBD9900D9848D623ECAD1D4904B78047D0015C22C8BE97228BE8B5BFF08FE7A3AE04126DA07312A96C0F69F9BAB7D05F05E8038A538D05762A9279AAA60CA56AA3091F65D7611FAB1620C950298EE7222C3E82825D44B6EFFF22DFDE5B8C945CAB9D6D69366C</a:t>
            </a:r>
            <a:endParaRPr lang="zh-CN" altLang="en-US" sz="100"/>
          </a:p>
        </p:txBody>
      </p:sp>
      <p:sp>
        <p:nvSpPr>
          <p:cNvPr id="10" name="文本框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09501811-3D14-415D-50AC-695A596A1052}"/>
              </a:ext>
            </a:extLst>
          </p:cNvPr>
          <p:cNvSpPr txBox="1"/>
          <p:nvPr/>
        </p:nvSpPr>
        <p:spPr>
          <a:xfrm>
            <a:off x="5260146" y="1431754"/>
            <a:ext cx="1671706" cy="707886"/>
          </a:xfrm>
          <a:prstGeom prst="rect">
            <a:avLst/>
          </a:prstGeom>
          <a:noFill/>
        </p:spPr>
        <p:txBody>
          <a:bodyPr wrap="square" rtlCol="0">
            <a:spAutoFit/>
          </a:bodyPr>
          <a:lstStyle/>
          <a:p>
            <a:pPr algn="ctr"/>
            <a:r>
              <a:rPr lang="en-US" altLang="zh-CN" sz="4000" spc="50" dirty="0">
                <a:solidFill>
                  <a:schemeClr val="bg1">
                    <a:lumMod val="50000"/>
                  </a:schemeClr>
                </a:solidFill>
                <a:latin typeface="Baskerville Old Face" panose="02020602080505020303" pitchFamily="18" charset="0"/>
                <a:ea typeface="华文细黑" panose="02010600040101010101" charset="-122"/>
                <a:cs typeface="华文细黑" panose="02010600040101010101" charset="-122"/>
              </a:rPr>
              <a:t>2022</a:t>
            </a:r>
            <a:endParaRPr kumimoji="1" lang="en-US" altLang="zh-CN" sz="4000" spc="50" dirty="0">
              <a:solidFill>
                <a:schemeClr val="bg1">
                  <a:lumMod val="50000"/>
                </a:schemeClr>
              </a:solidFill>
              <a:latin typeface="Baskerville Old Face" panose="02020602080505020303" pitchFamily="18" charset="0"/>
              <a:ea typeface="华文细黑" panose="02010600040101010101" charset="-122"/>
              <a:cs typeface="华文细黑"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F91CDF-8719-2CB6-A5F5-98071EF7DFCD}"/>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460C37B6-F1AF-5C79-2AD4-6B2B11CD8600}"/>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4366A77-C0FE-9DD3-A39F-5FBA4E31C13A}"/>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6C176174-DD7D-A4C9-E126-6DE000F6713B}"/>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29E2E2C4-98E6-482A-45A9-CEE35B90D3C9}"/>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964BD3EC-3BD4-C74D-410E-8EAEE75E5CDC}"/>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6F9F5DCC-BF96-DBAF-FDE6-05B031DFC75F}"/>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1281AC83-5438-5EFD-B762-263F9E1F718C}"/>
              </a:ext>
            </a:extLst>
          </p:cNvPr>
          <p:cNvSpPr txBox="1"/>
          <p:nvPr/>
        </p:nvSpPr>
        <p:spPr>
          <a:xfrm>
            <a:off x="10105251" y="131661"/>
            <a:ext cx="553998" cy="3052309"/>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75000"/>
                  </a:schemeClr>
                </a:solidFill>
              </a:rPr>
              <a:t>Models Introduction</a:t>
            </a:r>
            <a:endParaRPr kumimoji="1" lang="zh-CN" altLang="en-US" sz="2400" b="1" dirty="0">
              <a:solidFill>
                <a:schemeClr val="bg1">
                  <a:lumMod val="75000"/>
                </a:schemeClr>
              </a:solidFill>
            </a:endParaRPr>
          </a:p>
        </p:txBody>
      </p:sp>
      <p:sp>
        <p:nvSpPr>
          <p:cNvPr id="10" name="文本框 9">
            <a:extLst>
              <a:ext uri="{FF2B5EF4-FFF2-40B4-BE49-F238E27FC236}">
                <a16:creationId xmlns:a16="http://schemas.microsoft.com/office/drawing/2014/main" id="{FE198C98-EF04-E9C2-AE2B-45A9AAEEA27C}"/>
              </a:ext>
            </a:extLst>
          </p:cNvPr>
          <p:cNvSpPr txBox="1"/>
          <p:nvPr/>
        </p:nvSpPr>
        <p:spPr>
          <a:xfrm>
            <a:off x="0" y="6482740"/>
            <a:ext cx="9942653" cy="369332"/>
          </a:xfrm>
          <a:prstGeom prst="rect">
            <a:avLst/>
          </a:prstGeom>
          <a:noFill/>
        </p:spPr>
        <p:txBody>
          <a:bodyPr wrap="square" rtlCol="0">
            <a:spAutoFit/>
          </a:bodyPr>
          <a:lstStyle/>
          <a:p>
            <a:r>
              <a:rPr kumimoji="1" lang="zh-CN" altLang="en-US" dirty="0"/>
              <a:t>*</a:t>
            </a:r>
            <a:r>
              <a:rPr kumimoji="1" lang="en-US" altLang="zh-CN" dirty="0"/>
              <a:t> Reference: Ma and Smith (2014) Sorting through the trash</a:t>
            </a:r>
            <a:endParaRPr kumimoji="1" lang="zh-CN" altLang="en-US" dirty="0"/>
          </a:p>
        </p:txBody>
      </p:sp>
      <p:cxnSp>
        <p:nvCxnSpPr>
          <p:cNvPr id="12" name="直线连接符 11">
            <a:extLst>
              <a:ext uri="{FF2B5EF4-FFF2-40B4-BE49-F238E27FC236}">
                <a16:creationId xmlns:a16="http://schemas.microsoft.com/office/drawing/2014/main" id="{89D4CACB-A594-9C64-DC2D-21F8E5AAD436}"/>
              </a:ext>
            </a:extLst>
          </p:cNvPr>
          <p:cNvCxnSpPr/>
          <p:nvPr/>
        </p:nvCxnSpPr>
        <p:spPr>
          <a:xfrm>
            <a:off x="879657" y="2640178"/>
            <a:ext cx="0" cy="891251"/>
          </a:xfrm>
          <a:prstGeom prst="line">
            <a:avLst/>
          </a:prstGeom>
          <a:ln w="38100">
            <a:solidFill>
              <a:srgbClr val="C4B08E"/>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085D2C7-5DDB-7240-2A8C-2583D94DFFB2}"/>
              </a:ext>
            </a:extLst>
          </p:cNvPr>
          <p:cNvSpPr txBox="1"/>
          <p:nvPr/>
        </p:nvSpPr>
        <p:spPr>
          <a:xfrm>
            <a:off x="1080038" y="2640178"/>
            <a:ext cx="6879102" cy="923330"/>
          </a:xfrm>
          <a:prstGeom prst="rect">
            <a:avLst/>
          </a:prstGeom>
          <a:noFill/>
        </p:spPr>
        <p:txBody>
          <a:bodyPr wrap="square" rtlCol="0">
            <a:spAutoFit/>
          </a:bodyPr>
          <a:lstStyle/>
          <a:p>
            <a:r>
              <a:rPr kumimoji="1" lang="en-US" altLang="zh-CN" dirty="0">
                <a:latin typeface="Open Sans" panose="020B0606030504020204" pitchFamily="34" charset="0"/>
                <a:ea typeface="Open Sans" panose="020B0606030504020204" pitchFamily="34" charset="0"/>
                <a:cs typeface="Open Sans" panose="020B0606030504020204" pitchFamily="34" charset="0"/>
              </a:rPr>
              <a:t>A composite 'value' factor of three </a:t>
            </a:r>
            <a:r>
              <a:rPr kumimoji="1" lang="en-US" altLang="zh-CN" u="sng" dirty="0">
                <a:latin typeface="Open Sans" panose="020B0606030504020204" pitchFamily="34" charset="0"/>
                <a:ea typeface="Open Sans" panose="020B0606030504020204" pitchFamily="34" charset="0"/>
                <a:cs typeface="Open Sans" panose="020B0606030504020204" pitchFamily="34" charset="0"/>
              </a:rPr>
              <a:t>indicators</a:t>
            </a:r>
            <a:r>
              <a:rPr kumimoji="1" lang="en-US" altLang="zh-CN" dirty="0">
                <a:latin typeface="Open Sans" panose="020B0606030504020204" pitchFamily="34" charset="0"/>
                <a:ea typeface="Open Sans" panose="020B0606030504020204" pitchFamily="34" charset="0"/>
                <a:cs typeface="Open Sans" panose="020B0606030504020204" pitchFamily="34" charset="0"/>
              </a:rPr>
              <a:t> - </a:t>
            </a:r>
            <a:r>
              <a:rPr kumimoji="1" lang="en-US" altLang="zh-CN" u="sng" dirty="0">
                <a:latin typeface="Open Sans" panose="020B0606030504020204" pitchFamily="34" charset="0"/>
                <a:ea typeface="Open Sans" panose="020B0606030504020204" pitchFamily="34" charset="0"/>
                <a:cs typeface="Open Sans" panose="020B0606030504020204" pitchFamily="34" charset="0"/>
              </a:rPr>
              <a:t>P/B</a:t>
            </a:r>
            <a:r>
              <a:rPr kumimoji="1" lang="en-US" altLang="zh-CN" dirty="0">
                <a:latin typeface="Open Sans" panose="020B0606030504020204" pitchFamily="34" charset="0"/>
                <a:ea typeface="Open Sans" panose="020B0606030504020204" pitchFamily="34" charset="0"/>
                <a:cs typeface="Open Sans" panose="020B0606030504020204" pitchFamily="34" charset="0"/>
              </a:rPr>
              <a:t>, projected next period return on assets and share price/cash flow - </a:t>
            </a:r>
            <a:r>
              <a:rPr kumimoji="1" lang="en-US" altLang="zh-CN" u="sng" dirty="0">
                <a:latin typeface="Open Sans" panose="020B0606030504020204" pitchFamily="34" charset="0"/>
                <a:ea typeface="Open Sans" panose="020B0606030504020204" pitchFamily="34" charset="0"/>
                <a:cs typeface="Open Sans" panose="020B0606030504020204" pitchFamily="34" charset="0"/>
              </a:rPr>
              <a:t>can significantly improve strategy performance</a:t>
            </a:r>
            <a:r>
              <a:rPr kumimoji="1" lang="en-US" altLang="zh-CN" dirty="0">
                <a:latin typeface="Open Sans" panose="020B0606030504020204" pitchFamily="34" charset="0"/>
                <a:ea typeface="Open Sans" panose="020B0606030504020204" pitchFamily="34" charset="0"/>
                <a:cs typeface="Open Sans" panose="020B0606030504020204" pitchFamily="34" charset="0"/>
              </a:rPr>
              <a:t>.*</a:t>
            </a:r>
            <a:endParaRPr kumimoji="1" lang="zh-CN" altLang="en-US" dirty="0">
              <a:latin typeface="Open Sans" panose="020B0606030504020204" pitchFamily="34" charset="0"/>
              <a:cs typeface="Open Sans" panose="020B0606030504020204" pitchFamily="34" charset="0"/>
            </a:endParaRPr>
          </a:p>
        </p:txBody>
      </p:sp>
      <p:grpSp>
        <p:nvGrpSpPr>
          <p:cNvPr id="14" name="组合 13">
            <a:extLst>
              <a:ext uri="{FF2B5EF4-FFF2-40B4-BE49-F238E27FC236}">
                <a16:creationId xmlns:a16="http://schemas.microsoft.com/office/drawing/2014/main" id="{482F27DC-B2CD-F8A8-0AA9-AA034EAA60F0}"/>
              </a:ext>
            </a:extLst>
          </p:cNvPr>
          <p:cNvGrpSpPr/>
          <p:nvPr/>
        </p:nvGrpSpPr>
        <p:grpSpPr>
          <a:xfrm>
            <a:off x="622838" y="564745"/>
            <a:ext cx="2168871" cy="914400"/>
            <a:chOff x="6769094" y="571878"/>
            <a:chExt cx="2168871" cy="914400"/>
          </a:xfrm>
        </p:grpSpPr>
        <p:pic>
          <p:nvPicPr>
            <p:cNvPr id="15" name="图形 14" descr="举起的手 轮廓">
              <a:extLst>
                <a:ext uri="{FF2B5EF4-FFF2-40B4-BE49-F238E27FC236}">
                  <a16:creationId xmlns:a16="http://schemas.microsoft.com/office/drawing/2014/main" id="{51B59C9A-AFD7-F2DD-8ED6-0F3B33D6B5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9094" y="571878"/>
              <a:ext cx="914400" cy="914400"/>
            </a:xfrm>
            <a:prstGeom prst="rect">
              <a:avLst/>
            </a:prstGeom>
          </p:spPr>
        </p:pic>
        <p:sp>
          <p:nvSpPr>
            <p:cNvPr id="16" name="文本框 15">
              <a:hlinkClick r:id="rId5" action="ppaction://hlinksldjump"/>
              <a:extLst>
                <a:ext uri="{FF2B5EF4-FFF2-40B4-BE49-F238E27FC236}">
                  <a16:creationId xmlns:a16="http://schemas.microsoft.com/office/drawing/2014/main" id="{E94710E9-445F-A644-6DAB-DCFFF33AD96A}"/>
                </a:ext>
              </a:extLst>
            </p:cNvPr>
            <p:cNvSpPr txBox="1"/>
            <p:nvPr/>
          </p:nvSpPr>
          <p:spPr>
            <a:xfrm>
              <a:off x="7510774" y="736690"/>
              <a:ext cx="1427191" cy="584775"/>
            </a:xfrm>
            <a:prstGeom prst="rect">
              <a:avLst/>
            </a:prstGeom>
            <a:noFill/>
          </p:spPr>
          <p:txBody>
            <a:bodyPr wrap="square" rtlCol="0">
              <a:spAutoFit/>
            </a:bodyPr>
            <a:lstStyle/>
            <a:p>
              <a:r>
                <a:rPr kumimoji="1" lang="en-US" altLang="zh-CN" sz="3200" b="1" dirty="0"/>
                <a:t>WHY</a:t>
              </a:r>
              <a:r>
                <a:rPr kumimoji="1" lang="zh-CN" altLang="en-US" sz="3200" b="1" dirty="0"/>
                <a:t>？</a:t>
              </a:r>
              <a:endParaRPr kumimoji="1" lang="zh-CN" altLang="en-US" b="1" dirty="0"/>
            </a:p>
          </p:txBody>
        </p:sp>
      </p:grpSp>
      <p:sp>
        <p:nvSpPr>
          <p:cNvPr id="18" name="文本框 17">
            <a:extLst>
              <a:ext uri="{FF2B5EF4-FFF2-40B4-BE49-F238E27FC236}">
                <a16:creationId xmlns:a16="http://schemas.microsoft.com/office/drawing/2014/main" id="{096A27DC-CEF8-3E15-0C37-33E201311A72}"/>
              </a:ext>
            </a:extLst>
          </p:cNvPr>
          <p:cNvSpPr txBox="1"/>
          <p:nvPr/>
        </p:nvSpPr>
        <p:spPr>
          <a:xfrm>
            <a:off x="833761" y="1828829"/>
            <a:ext cx="5892127"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b="1" dirty="0">
                <a:solidFill>
                  <a:srgbClr val="C4B08E"/>
                </a:solidFill>
              </a:rPr>
              <a:t>Improve strategy performance</a:t>
            </a:r>
            <a:endParaRPr kumimoji="1" lang="zh-CN" altLang="en-US" sz="2400" b="1" dirty="0">
              <a:solidFill>
                <a:srgbClr val="C4B08E"/>
              </a:solidFill>
            </a:endParaRPr>
          </a:p>
        </p:txBody>
      </p:sp>
      <p:sp>
        <p:nvSpPr>
          <p:cNvPr id="19" name="文本框 18">
            <a:extLst>
              <a:ext uri="{FF2B5EF4-FFF2-40B4-BE49-F238E27FC236}">
                <a16:creationId xmlns:a16="http://schemas.microsoft.com/office/drawing/2014/main" id="{D65FE213-7C7D-EEBF-5F97-B011E0AFA6A1}"/>
              </a:ext>
            </a:extLst>
          </p:cNvPr>
          <p:cNvSpPr txBox="1"/>
          <p:nvPr/>
        </p:nvSpPr>
        <p:spPr>
          <a:xfrm>
            <a:off x="833760" y="3881113"/>
            <a:ext cx="5892127"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b="1" dirty="0">
                <a:solidFill>
                  <a:srgbClr val="C4B08E"/>
                </a:solidFill>
              </a:rPr>
              <a:t>Stable</a:t>
            </a:r>
            <a:endParaRPr kumimoji="1" lang="zh-CN" altLang="en-US" sz="2400" b="1" dirty="0">
              <a:solidFill>
                <a:srgbClr val="C4B08E"/>
              </a:solidFill>
            </a:endParaRPr>
          </a:p>
        </p:txBody>
      </p:sp>
      <p:sp>
        <p:nvSpPr>
          <p:cNvPr id="20" name="文本框 19">
            <a:extLst>
              <a:ext uri="{FF2B5EF4-FFF2-40B4-BE49-F238E27FC236}">
                <a16:creationId xmlns:a16="http://schemas.microsoft.com/office/drawing/2014/main" id="{51E0D822-9D8B-622B-E553-C44589C94EB8}"/>
              </a:ext>
            </a:extLst>
          </p:cNvPr>
          <p:cNvSpPr txBox="1"/>
          <p:nvPr/>
        </p:nvSpPr>
        <p:spPr>
          <a:xfrm>
            <a:off x="1080038" y="4538844"/>
            <a:ext cx="6879102" cy="923330"/>
          </a:xfrm>
          <a:prstGeom prst="rect">
            <a:avLst/>
          </a:prstGeom>
          <a:noFill/>
        </p:spPr>
        <p:txBody>
          <a:bodyPr wrap="square" rtlCol="0">
            <a:spAutoFit/>
          </a:bodyPr>
          <a:lstStyle/>
          <a:p>
            <a:r>
              <a:rPr lang="en-US" altLang="zh-CN" dirty="0">
                <a:latin typeface="Open Sans" panose="020B0606030504020204" pitchFamily="34" charset="0"/>
                <a:ea typeface="Open Sans" panose="020B0606030504020204" pitchFamily="34" charset="0"/>
                <a:cs typeface="Open Sans" panose="020B0606030504020204" pitchFamily="34" charset="0"/>
              </a:rPr>
              <a:t>P/B comes from the Balance Sheet, which usually keep unchanged over a long period time and is therefore more stable.  </a:t>
            </a:r>
            <a:endParaRPr kumimoji="1" lang="zh-CN" altLang="en-US" dirty="0">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8559692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6FE7DA8-E874-4BE3-1760-632CAF4C2AF6}"/>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12" name="矩形 11">
            <a:extLst>
              <a:ext uri="{FF2B5EF4-FFF2-40B4-BE49-F238E27FC236}">
                <a16:creationId xmlns:a16="http://schemas.microsoft.com/office/drawing/2014/main" id="{20001045-0C36-FA91-765D-D773B760B96A}"/>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FE41C82A-7971-682F-7C54-E249D2C01E23}"/>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dirty="0">
                <a:solidFill>
                  <a:schemeClr val="tx2">
                    <a:lumMod val="50000"/>
                  </a:schemeClr>
                </a:solidFill>
              </a:rPr>
              <a:t>U.S.</a:t>
            </a:r>
            <a:endParaRPr kumimoji="1" lang="zh-CN" altLang="en-US" sz="2400" b="1">
              <a:solidFill>
                <a:schemeClr val="tx2">
                  <a:lumMod val="50000"/>
                </a:schemeClr>
              </a:solidFill>
            </a:endParaRPr>
          </a:p>
        </p:txBody>
      </p:sp>
      <p:sp>
        <p:nvSpPr>
          <p:cNvPr id="14" name="文本框 13">
            <a:extLst>
              <a:ext uri="{FF2B5EF4-FFF2-40B4-BE49-F238E27FC236}">
                <a16:creationId xmlns:a16="http://schemas.microsoft.com/office/drawing/2014/main" id="{0D4964DC-BDF4-34CA-84E8-948BF272800A}"/>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2">
                    <a:lumMod val="25000"/>
                  </a:schemeClr>
                </a:solidFill>
              </a:rPr>
              <a:t>S&amp;P 500</a:t>
            </a:r>
            <a:endParaRPr kumimoji="1" lang="zh-CN" altLang="en-US" sz="2400" b="1">
              <a:solidFill>
                <a:schemeClr val="bg2">
                  <a:lumMod val="25000"/>
                </a:schemeClr>
              </a:solidFill>
            </a:endParaRPr>
          </a:p>
        </p:txBody>
      </p:sp>
      <p:sp>
        <p:nvSpPr>
          <p:cNvPr id="15" name="矩形 14">
            <a:extLst>
              <a:ext uri="{FF2B5EF4-FFF2-40B4-BE49-F238E27FC236}">
                <a16:creationId xmlns:a16="http://schemas.microsoft.com/office/drawing/2014/main" id="{38DBA8B4-DD37-05D0-C40D-0A8DADBCFE57}"/>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C7B0F00-9265-D729-D290-99DBC3EEF4A0}"/>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tx1">
                    <a:lumMod val="75000"/>
                    <a:lumOff val="25000"/>
                  </a:schemeClr>
                </a:solidFill>
              </a:rPr>
              <a:t>Industry</a:t>
            </a:r>
            <a:endParaRPr kumimoji="1" lang="zh-CN" altLang="en-US" sz="2400" b="1">
              <a:solidFill>
                <a:schemeClr val="tx1">
                  <a:lumMod val="75000"/>
                  <a:lumOff val="25000"/>
                </a:schemeClr>
              </a:solidFill>
            </a:endParaRPr>
          </a:p>
        </p:txBody>
      </p:sp>
      <p:pic>
        <p:nvPicPr>
          <p:cNvPr id="3" name="图片 2" descr="图示&#10;&#10;描述已自动生成">
            <a:extLst>
              <a:ext uri="{FF2B5EF4-FFF2-40B4-BE49-F238E27FC236}">
                <a16:creationId xmlns:a16="http://schemas.microsoft.com/office/drawing/2014/main" id="{FEDBA939-B0DA-4786-63D6-2F53A6C25D5C}"/>
              </a:ext>
            </a:extLst>
          </p:cNvPr>
          <p:cNvPicPr>
            <a:picLocks noChangeAspect="1"/>
          </p:cNvPicPr>
          <p:nvPr/>
        </p:nvPicPr>
        <p:blipFill rotWithShape="1">
          <a:blip r:embed="rId3"/>
          <a:srcRect l="20192" t="10704" r="18943" b="20341"/>
          <a:stretch/>
        </p:blipFill>
        <p:spPr>
          <a:xfrm>
            <a:off x="935467" y="701647"/>
            <a:ext cx="8751147" cy="5576626"/>
          </a:xfrm>
          <a:prstGeom prst="rect">
            <a:avLst/>
          </a:prstGeom>
        </p:spPr>
      </p:pic>
    </p:spTree>
    <p:extLst>
      <p:ext uri="{BB962C8B-B14F-4D97-AF65-F5344CB8AC3E}">
        <p14:creationId xmlns:p14="http://schemas.microsoft.com/office/powerpoint/2010/main" val="174206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3725DA-CD8E-B995-F24F-DBD81B4E28AE}"/>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6F41063C-8170-8A39-56DE-37B96B9C9E79}"/>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C8C742F9-8B05-7511-4754-31F09E0D480C}"/>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dirty="0">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6ACC3410-9DD0-22B8-513A-9A138BECDED9}"/>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B6267DDB-845E-EF19-FBE7-526340D00DB5}"/>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E22E509-B36D-23CB-C3F5-34B3F7B785CC}"/>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206BFCC8-F616-E9A1-9ED5-042E4F17A90E}"/>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34D981B-073E-3DF6-E102-0B2D687E0834}"/>
              </a:ext>
            </a:extLst>
          </p:cNvPr>
          <p:cNvSpPr txBox="1"/>
          <p:nvPr/>
        </p:nvSpPr>
        <p:spPr>
          <a:xfrm>
            <a:off x="1010525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err="1">
                <a:solidFill>
                  <a:schemeClr val="bg1">
                    <a:lumMod val="75000"/>
                  </a:schemeClr>
                </a:solidFill>
              </a:rPr>
              <a:t>XGBoost</a:t>
            </a:r>
            <a:endParaRPr kumimoji="1" lang="zh-CN" altLang="en-US" sz="2400" b="1">
              <a:solidFill>
                <a:schemeClr val="bg1">
                  <a:lumMod val="75000"/>
                </a:schemeClr>
              </a:solidFill>
            </a:endParaRPr>
          </a:p>
        </p:txBody>
      </p:sp>
      <p:sp>
        <p:nvSpPr>
          <p:cNvPr id="10" name="矩形 9">
            <a:extLst>
              <a:ext uri="{FF2B5EF4-FFF2-40B4-BE49-F238E27FC236}">
                <a16:creationId xmlns:a16="http://schemas.microsoft.com/office/drawing/2014/main" id="{11EC16BB-254C-BC92-2F8E-39B76D7E5EFA}"/>
              </a:ext>
            </a:extLst>
          </p:cNvPr>
          <p:cNvSpPr/>
          <p:nvPr/>
        </p:nvSpPr>
        <p:spPr>
          <a:xfrm>
            <a:off x="9641094" y="0"/>
            <a:ext cx="517071"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1A7D67E-9E06-2783-F564-0C94CE843A4F}"/>
              </a:ext>
            </a:extLst>
          </p:cNvPr>
          <p:cNvSpPr txBox="1"/>
          <p:nvPr/>
        </p:nvSpPr>
        <p:spPr>
          <a:xfrm>
            <a:off x="9622630" y="164320"/>
            <a:ext cx="553998" cy="30850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1">
                    <a:lumMod val="85000"/>
                  </a:schemeClr>
                </a:solidFill>
              </a:rPr>
              <a:t>Stochastic Simulation</a:t>
            </a:r>
          </a:p>
          <a:p>
            <a:endParaRPr kumimoji="1" lang="en-US" altLang="zh-CN" sz="2400" b="1">
              <a:solidFill>
                <a:schemeClr val="bg1">
                  <a:lumMod val="85000"/>
                </a:schemeClr>
              </a:solidFill>
            </a:endParaRPr>
          </a:p>
          <a:p>
            <a:endParaRPr kumimoji="1" lang="zh-CN" altLang="en-US" sz="2400" b="1">
              <a:solidFill>
                <a:schemeClr val="bg1">
                  <a:lumMod val="85000"/>
                </a:schemeClr>
              </a:solidFill>
            </a:endParaRPr>
          </a:p>
        </p:txBody>
      </p:sp>
      <p:sp>
        <p:nvSpPr>
          <p:cNvPr id="12" name="矩形 11">
            <a:extLst>
              <a:ext uri="{FF2B5EF4-FFF2-40B4-BE49-F238E27FC236}">
                <a16:creationId xmlns:a16="http://schemas.microsoft.com/office/drawing/2014/main" id="{4898EABA-3884-D0A4-9904-050B994617DB}"/>
              </a:ext>
            </a:extLst>
          </p:cNvPr>
          <p:cNvSpPr/>
          <p:nvPr/>
        </p:nvSpPr>
        <p:spPr>
          <a:xfrm>
            <a:off x="1301935" y="2028616"/>
            <a:ext cx="6904672" cy="2800767"/>
          </a:xfrm>
          <a:prstGeom prst="rect">
            <a:avLst/>
          </a:prstGeom>
          <a:noFill/>
        </p:spPr>
        <p:txBody>
          <a:bodyPr wrap="square" lIns="91440" tIns="45720" rIns="91440" bIns="45720">
            <a:spAutoFit/>
          </a:bodyPr>
          <a:lstStyle/>
          <a:p>
            <a:pPr algn="ctr"/>
            <a:r>
              <a:rPr lang="en-US" altLang="zh-CN" sz="88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STOCKS</a:t>
            </a:r>
          </a:p>
          <a:p>
            <a:pPr algn="ctr"/>
            <a:r>
              <a:rPr lang="en-US" altLang="zh-CN" sz="8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SELECTION</a:t>
            </a:r>
            <a:endParaRPr lang="zh-CN" altLang="en-US" sz="88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3" name="矩形 12">
            <a:extLst>
              <a:ext uri="{FF2B5EF4-FFF2-40B4-BE49-F238E27FC236}">
                <a16:creationId xmlns:a16="http://schemas.microsoft.com/office/drawing/2014/main" id="{3A28CE17-CF08-0131-196D-9DD1849F6A69}"/>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BC6AA00-AE3D-520B-F89A-6F9F78FC402F}"/>
              </a:ext>
            </a:extLst>
          </p:cNvPr>
          <p:cNvSpPr txBox="1"/>
          <p:nvPr/>
        </p:nvSpPr>
        <p:spPr>
          <a:xfrm>
            <a:off x="10105251" y="131662"/>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err="1">
                <a:solidFill>
                  <a:schemeClr val="bg1">
                    <a:lumMod val="75000"/>
                  </a:schemeClr>
                </a:solidFill>
              </a:rPr>
              <a:t>XGBoost</a:t>
            </a:r>
            <a:endParaRPr kumimoji="1" lang="zh-CN" altLang="en-US" sz="2400" b="1" dirty="0">
              <a:solidFill>
                <a:schemeClr val="bg1">
                  <a:lumMod val="75000"/>
                </a:schemeClr>
              </a:solidFill>
            </a:endParaRPr>
          </a:p>
        </p:txBody>
      </p:sp>
    </p:spTree>
    <p:extLst>
      <p:ext uri="{BB962C8B-B14F-4D97-AF65-F5344CB8AC3E}">
        <p14:creationId xmlns:p14="http://schemas.microsoft.com/office/powerpoint/2010/main" val="4173473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7A3E23-3EAE-3F0D-7348-C07FF729815E}"/>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CFECC5A3-B2F4-0C57-9CAD-E2F422B5634A}"/>
              </a:ext>
            </a:extLst>
          </p:cNvPr>
          <p:cNvSpPr/>
          <p:nvPr/>
        </p:nvSpPr>
        <p:spPr>
          <a:xfrm>
            <a:off x="10924" y="4572000"/>
            <a:ext cx="12192000" cy="2286000"/>
          </a:xfrm>
          <a:prstGeom prst="rect">
            <a:avLst/>
          </a:prstGeom>
          <a:blipFill>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94F9FB9-191E-9187-A295-4C4640A7D3DD}"/>
              </a:ext>
            </a:extLst>
          </p:cNvPr>
          <p:cNvGrpSpPr/>
          <p:nvPr/>
        </p:nvGrpSpPr>
        <p:grpSpPr>
          <a:xfrm>
            <a:off x="414699" y="286779"/>
            <a:ext cx="10082700" cy="4735899"/>
            <a:chOff x="2473305" y="13664"/>
            <a:chExt cx="5609308" cy="4735899"/>
          </a:xfrm>
        </p:grpSpPr>
        <p:sp>
          <p:nvSpPr>
            <p:cNvPr id="6" name="文本框 5"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618E672B-F621-68BE-6CEF-032B5A15AC3C}"/>
                </a:ext>
              </a:extLst>
            </p:cNvPr>
            <p:cNvSpPr txBox="1"/>
            <p:nvPr/>
          </p:nvSpPr>
          <p:spPr>
            <a:xfrm>
              <a:off x="5333529" y="2752734"/>
              <a:ext cx="2749084" cy="1996829"/>
            </a:xfrm>
            <a:prstGeom prst="rect">
              <a:avLst/>
            </a:prstGeom>
            <a:noFill/>
          </p:spPr>
          <p:txBody>
            <a:bodyPr wrap="square" rtlCol="0">
              <a:spAutoFit/>
            </a:bodyPr>
            <a:lstStyle/>
            <a:p>
              <a:pPr>
                <a:lnSpc>
                  <a:spcPts val="2500"/>
                </a:lnSpc>
              </a:pPr>
              <a:r>
                <a:rPr lang="en-US" altLang="zh-CN" sz="2000" b="1" u="sng"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Why the U.S. stock market?</a:t>
              </a:r>
            </a:p>
            <a:p>
              <a:pPr marL="285750" indent="-28575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Market scenario</a:t>
              </a:r>
            </a:p>
            <a:p>
              <a:pPr marL="742950" lvl="1" indent="-28575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Largest Economy</a:t>
              </a:r>
            </a:p>
            <a:p>
              <a:pPr marL="742950" lvl="1" indent="-28575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Absorb capital worldwide</a:t>
              </a:r>
            </a:p>
            <a:p>
              <a:pPr marL="742950" lvl="1" indent="-285750">
                <a:lnSpc>
                  <a:spcPts val="2500"/>
                </a:lnSpc>
                <a:buFont typeface="Arial" panose="020B0604020202020204" pitchFamily="34" charset="0"/>
                <a:buChar char="•"/>
              </a:pPr>
              <a:endPar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endParaRPr>
            </a:p>
            <a:p>
              <a:pPr marL="742950" lvl="1" indent="-285750">
                <a:lnSpc>
                  <a:spcPts val="2500"/>
                </a:lnSpc>
                <a:buFont typeface="Arial" panose="020B0604020202020204" pitchFamily="34" charset="0"/>
                <a:buChar char="•"/>
              </a:pPr>
              <a:endPar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endParaRPr>
            </a:p>
          </p:txBody>
        </p:sp>
        <p:sp>
          <p:nvSpPr>
            <p:cNvPr id="7" name="文本框 6"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A555403-E047-E29E-7A21-D83CC7ADBE58}"/>
                </a:ext>
              </a:extLst>
            </p:cNvPr>
            <p:cNvSpPr txBox="1"/>
            <p:nvPr/>
          </p:nvSpPr>
          <p:spPr>
            <a:xfrm>
              <a:off x="2473305" y="13664"/>
              <a:ext cx="2868315" cy="523220"/>
            </a:xfrm>
            <a:prstGeom prst="rect">
              <a:avLst/>
            </a:prstGeom>
            <a:noFill/>
          </p:spPr>
          <p:txBody>
            <a:bodyPr wrap="square" rtlCol="0">
              <a:spAutoFit/>
            </a:bodyPr>
            <a:lstStyle/>
            <a:p>
              <a:endParaRPr lang="en-US" altLang="zh-CN" sz="2800" b="1">
                <a:solidFill>
                  <a:schemeClr val="tx1">
                    <a:lumMod val="75000"/>
                    <a:lumOff val="25000"/>
                  </a:schemeClr>
                </a:solidFill>
                <a:latin typeface="张海山锐线体简" panose="02000000000000000000" charset="-122"/>
                <a:ea typeface="张海山锐线体简" panose="02000000000000000000" charset="-122"/>
                <a:cs typeface="张海山锐线体简" panose="02000000000000000000" charset="-122"/>
              </a:endParaRPr>
            </a:p>
          </p:txBody>
        </p:sp>
        <p:sp>
          <p:nvSpPr>
            <p:cNvPr id="8" name="矩形 7"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B81169DA-E1B5-DDBE-916E-3D3DC480F646}"/>
                </a:ext>
              </a:extLst>
            </p:cNvPr>
            <p:cNvSpPr/>
            <p:nvPr/>
          </p:nvSpPr>
          <p:spPr>
            <a:xfrm flipV="1">
              <a:off x="5333529" y="575047"/>
              <a:ext cx="2308600" cy="45719"/>
            </a:xfrm>
            <a:prstGeom prst="rect">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 name="矩形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92EFB157-255A-539A-9E22-6E5234C31098}"/>
              </a:ext>
            </a:extLst>
          </p:cNvPr>
          <p:cNvSpPr/>
          <p:nvPr/>
        </p:nvSpPr>
        <p:spPr>
          <a:xfrm>
            <a:off x="1089920" y="1371600"/>
            <a:ext cx="3390640" cy="3962400"/>
          </a:xfrm>
          <a:prstGeom prst="rect">
            <a:avLst/>
          </a:prstGeom>
          <a:solidFill>
            <a:schemeClr val="bg1"/>
          </a:solidFill>
          <a:ln>
            <a:noFill/>
          </a:ln>
          <a:effectLst>
            <a:outerShdw blurRad="635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9">
            <a:extLst>
              <a:ext uri="{FF2B5EF4-FFF2-40B4-BE49-F238E27FC236}">
                <a16:creationId xmlns:a16="http://schemas.microsoft.com/office/drawing/2014/main" id="{41D2FD5A-DA40-7F60-BA96-40E17C949A0A}"/>
              </a:ext>
            </a:extLst>
          </p:cNvPr>
          <p:cNvPicPr>
            <a:picLocks noChangeAspect="1"/>
          </p:cNvPicPr>
          <p:nvPr/>
        </p:nvPicPr>
        <p:blipFill>
          <a:blip r:embed="rId5"/>
          <a:stretch>
            <a:fillRect/>
          </a:stretch>
        </p:blipFill>
        <p:spPr>
          <a:xfrm>
            <a:off x="1694599" y="1876343"/>
            <a:ext cx="2190135" cy="2190135"/>
          </a:xfrm>
          <a:prstGeom prst="rect">
            <a:avLst/>
          </a:prstGeom>
        </p:spPr>
      </p:pic>
      <p:sp>
        <p:nvSpPr>
          <p:cNvPr id="10" name="文本框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5C1E8718-1FCA-E781-B018-6D02CB3A5AEC}"/>
              </a:ext>
            </a:extLst>
          </p:cNvPr>
          <p:cNvSpPr txBox="1"/>
          <p:nvPr/>
        </p:nvSpPr>
        <p:spPr>
          <a:xfrm>
            <a:off x="5573787" y="972232"/>
            <a:ext cx="5980904" cy="1676164"/>
          </a:xfrm>
          <a:prstGeom prst="rect">
            <a:avLst/>
          </a:prstGeom>
          <a:noFill/>
        </p:spPr>
        <p:txBody>
          <a:bodyPr wrap="square" rtlCol="0">
            <a:spAutoFit/>
          </a:bodyPr>
          <a:lstStyle/>
          <a:p>
            <a:pPr>
              <a:lnSpc>
                <a:spcPts val="2500"/>
              </a:lnSpc>
            </a:pPr>
            <a:r>
              <a:rPr lang="en-US" altLang="zh-CN" sz="2000" b="1" u="sng"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World scenario</a:t>
            </a:r>
          </a:p>
          <a:p>
            <a:pPr marL="342900" indent="-34290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Pandemic</a:t>
            </a:r>
          </a:p>
          <a:p>
            <a:pPr marL="285750" indent="-28575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 Trade War</a:t>
            </a:r>
          </a:p>
          <a:p>
            <a:pPr marL="342900" indent="-342900">
              <a:lnSpc>
                <a:spcPts val="2500"/>
              </a:lnSpc>
              <a:buFont typeface="Arial" panose="020B0604020202020204" pitchFamily="34" charset="0"/>
              <a:buChar char="•"/>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War in Ukraine</a:t>
            </a:r>
          </a:p>
          <a:p>
            <a:pPr>
              <a:lnSpc>
                <a:spcPts val="2500"/>
              </a:lnSpc>
            </a:pPr>
            <a:r>
              <a:rPr lang="en-US" altLang="zh-CN" sz="20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         A stable market is needed</a:t>
            </a:r>
          </a:p>
        </p:txBody>
      </p:sp>
      <p:sp>
        <p:nvSpPr>
          <p:cNvPr id="16" name="文本框 15">
            <a:extLst>
              <a:ext uri="{FF2B5EF4-FFF2-40B4-BE49-F238E27FC236}">
                <a16:creationId xmlns:a16="http://schemas.microsoft.com/office/drawing/2014/main" id="{01280533-2FEB-BBAE-C99F-18964F422046}"/>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t>U.S.</a:t>
            </a:r>
            <a:endParaRPr kumimoji="1" lang="zh-CN" altLang="en-US" sz="2400" b="1"/>
          </a:p>
        </p:txBody>
      </p:sp>
      <p:sp>
        <p:nvSpPr>
          <p:cNvPr id="17" name="PA_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2B2D753-522C-B0B3-A1DD-EACC6C385896}"/>
              </a:ext>
            </a:extLst>
          </p:cNvPr>
          <p:cNvSpPr txBox="1"/>
          <p:nvPr>
            <p:custDataLst>
              <p:tags r:id="rId1"/>
            </p:custDataLst>
          </p:nvPr>
        </p:nvSpPr>
        <p:spPr>
          <a:xfrm>
            <a:off x="1465274" y="4324737"/>
            <a:ext cx="2639931" cy="338554"/>
          </a:xfrm>
          <a:prstGeom prst="rect">
            <a:avLst/>
          </a:prstGeom>
          <a:noFill/>
        </p:spPr>
        <p:txBody>
          <a:bodyPr wrap="square" rtlCol="0">
            <a:spAutoFit/>
          </a:bodyPr>
          <a:lstStyle/>
          <a:p>
            <a:pPr algn="ctr"/>
            <a:r>
              <a:rPr lang="en-US" altLang="zh-CN" sz="1600" b="1">
                <a:solidFill>
                  <a:srgbClr val="C4B08E"/>
                </a:solidFill>
                <a:latin typeface="张海山锐线体简" panose="02000000000000000000" charset="-122"/>
                <a:ea typeface="张海山锐线体简" panose="02000000000000000000" charset="-122"/>
                <a:cs typeface="张海山锐线体简" panose="02000000000000000000" charset="-122"/>
              </a:rPr>
              <a:t> War in Ukraine</a:t>
            </a:r>
            <a:endParaRPr lang="zh-CN" altLang="en-US" sz="1600" b="1">
              <a:solidFill>
                <a:srgbClr val="C4B08E"/>
              </a:solidFill>
              <a:latin typeface="张海山锐线体简" panose="02000000000000000000" charset="-122"/>
              <a:ea typeface="张海山锐线体简" panose="02000000000000000000" charset="-122"/>
              <a:cs typeface="张海山锐线体简" panose="02000000000000000000" charset="-122"/>
            </a:endParaRPr>
          </a:p>
        </p:txBody>
      </p:sp>
      <p:sp>
        <p:nvSpPr>
          <p:cNvPr id="18" name="虚尾箭头 17">
            <a:extLst>
              <a:ext uri="{FF2B5EF4-FFF2-40B4-BE49-F238E27FC236}">
                <a16:creationId xmlns:a16="http://schemas.microsoft.com/office/drawing/2014/main" id="{425F0960-A06D-5F5E-BDF4-E9E53011FDA4}"/>
              </a:ext>
            </a:extLst>
          </p:cNvPr>
          <p:cNvSpPr/>
          <p:nvPr/>
        </p:nvSpPr>
        <p:spPr>
          <a:xfrm>
            <a:off x="5654468" y="2348100"/>
            <a:ext cx="452456" cy="228600"/>
          </a:xfrm>
          <a:prstGeom prst="stripedRightArrow">
            <a:avLst>
              <a:gd name="adj1" fmla="val 45699"/>
              <a:gd name="adj2" fmla="val 8655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119704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E26993A-B2D8-7AE0-E420-8D035824A595}"/>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614D4801-B6EA-DD26-E521-E6F76B0938B9}"/>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E0E4E81-05F3-96E2-CCFB-629DB91DDEA3}"/>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t>U.S.</a:t>
            </a:r>
            <a:endParaRPr kumimoji="1" lang="zh-CN" altLang="en-US" sz="2400" b="1"/>
          </a:p>
        </p:txBody>
      </p:sp>
      <p:sp>
        <p:nvSpPr>
          <p:cNvPr id="22" name="文本框 21">
            <a:extLst>
              <a:ext uri="{FF2B5EF4-FFF2-40B4-BE49-F238E27FC236}">
                <a16:creationId xmlns:a16="http://schemas.microsoft.com/office/drawing/2014/main" id="{000807A9-37EA-D252-E3D9-80C66B006A0F}"/>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t>S&amp;P 500</a:t>
            </a:r>
            <a:endParaRPr kumimoji="1" lang="zh-CN" altLang="en-US" sz="2400" b="1"/>
          </a:p>
        </p:txBody>
      </p:sp>
      <p:sp>
        <p:nvSpPr>
          <p:cNvPr id="24" name="Freeform 14"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F9DD7A33-EF65-303D-FE22-4EA239F5864A}"/>
              </a:ext>
            </a:extLst>
          </p:cNvPr>
          <p:cNvSpPr>
            <a:spLocks noEditPoints="1"/>
          </p:cNvSpPr>
          <p:nvPr/>
        </p:nvSpPr>
        <p:spPr bwMode="auto">
          <a:xfrm>
            <a:off x="1245635" y="1117728"/>
            <a:ext cx="769003" cy="769002"/>
          </a:xfrm>
          <a:custGeom>
            <a:avLst/>
            <a:gdLst>
              <a:gd name="T0" fmla="*/ 13 w 382"/>
              <a:gd name="T1" fmla="*/ 179 h 382"/>
              <a:gd name="T2" fmla="*/ 13 w 382"/>
              <a:gd name="T3" fmla="*/ 204 h 382"/>
              <a:gd name="T4" fmla="*/ 60 w 382"/>
              <a:gd name="T5" fmla="*/ 191 h 382"/>
              <a:gd name="T6" fmla="*/ 91 w 382"/>
              <a:gd name="T7" fmla="*/ 91 h 382"/>
              <a:gd name="T8" fmla="*/ 68 w 382"/>
              <a:gd name="T9" fmla="*/ 48 h 382"/>
              <a:gd name="T10" fmla="*/ 50 w 382"/>
              <a:gd name="T11" fmla="*/ 66 h 382"/>
              <a:gd name="T12" fmla="*/ 91 w 382"/>
              <a:gd name="T13" fmla="*/ 91 h 382"/>
              <a:gd name="T14" fmla="*/ 180 w 382"/>
              <a:gd name="T15" fmla="*/ 358 h 382"/>
              <a:gd name="T16" fmla="*/ 180 w 382"/>
              <a:gd name="T17" fmla="*/ 382 h 382"/>
              <a:gd name="T18" fmla="*/ 215 w 382"/>
              <a:gd name="T19" fmla="*/ 370 h 382"/>
              <a:gd name="T20" fmla="*/ 369 w 382"/>
              <a:gd name="T21" fmla="*/ 179 h 382"/>
              <a:gd name="T22" fmla="*/ 322 w 382"/>
              <a:gd name="T23" fmla="*/ 192 h 382"/>
              <a:gd name="T24" fmla="*/ 369 w 382"/>
              <a:gd name="T25" fmla="*/ 205 h 382"/>
              <a:gd name="T26" fmla="*/ 369 w 382"/>
              <a:gd name="T27" fmla="*/ 179 h 382"/>
              <a:gd name="T28" fmla="*/ 74 w 382"/>
              <a:gd name="T29" fmla="*/ 193 h 382"/>
              <a:gd name="T30" fmla="*/ 142 w 382"/>
              <a:gd name="T31" fmla="*/ 330 h 382"/>
              <a:gd name="T32" fmla="*/ 155 w 382"/>
              <a:gd name="T33" fmla="*/ 342 h 382"/>
              <a:gd name="T34" fmla="*/ 226 w 382"/>
              <a:gd name="T35" fmla="*/ 342 h 382"/>
              <a:gd name="T36" fmla="*/ 240 w 382"/>
              <a:gd name="T37" fmla="*/ 330 h 382"/>
              <a:gd name="T38" fmla="*/ 308 w 382"/>
              <a:gd name="T39" fmla="*/ 193 h 382"/>
              <a:gd name="T40" fmla="*/ 214 w 382"/>
              <a:gd name="T41" fmla="*/ 277 h 382"/>
              <a:gd name="T42" fmla="*/ 214 w 382"/>
              <a:gd name="T43" fmla="*/ 310 h 382"/>
              <a:gd name="T44" fmla="*/ 168 w 382"/>
              <a:gd name="T45" fmla="*/ 318 h 382"/>
              <a:gd name="T46" fmla="*/ 167 w 382"/>
              <a:gd name="T47" fmla="*/ 307 h 382"/>
              <a:gd name="T48" fmla="*/ 103 w 382"/>
              <a:gd name="T49" fmla="*/ 193 h 382"/>
              <a:gd name="T50" fmla="*/ 279 w 382"/>
              <a:gd name="T51" fmla="*/ 193 h 382"/>
              <a:gd name="T52" fmla="*/ 334 w 382"/>
              <a:gd name="T53" fmla="*/ 48 h 382"/>
              <a:gd name="T54" fmla="*/ 292 w 382"/>
              <a:gd name="T55" fmla="*/ 72 h 382"/>
              <a:gd name="T56" fmla="*/ 310 w 382"/>
              <a:gd name="T57" fmla="*/ 90 h 382"/>
              <a:gd name="T58" fmla="*/ 334 w 382"/>
              <a:gd name="T59" fmla="*/ 48 h 382"/>
              <a:gd name="T60" fmla="*/ 204 w 382"/>
              <a:gd name="T61" fmla="*/ 47 h 382"/>
              <a:gd name="T62" fmla="*/ 191 w 382"/>
              <a:gd name="T63" fmla="*/ 0 h 382"/>
              <a:gd name="T64" fmla="*/ 178 w 382"/>
              <a:gd name="T65" fmla="*/ 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2" h="382">
                <a:moveTo>
                  <a:pt x="47" y="179"/>
                </a:moveTo>
                <a:cubicBezTo>
                  <a:pt x="13" y="179"/>
                  <a:pt x="13" y="179"/>
                  <a:pt x="13" y="179"/>
                </a:cubicBezTo>
                <a:cubicBezTo>
                  <a:pt x="6" y="179"/>
                  <a:pt x="0" y="184"/>
                  <a:pt x="0" y="191"/>
                </a:cubicBezTo>
                <a:cubicBezTo>
                  <a:pt x="0" y="199"/>
                  <a:pt x="6" y="204"/>
                  <a:pt x="13" y="204"/>
                </a:cubicBezTo>
                <a:cubicBezTo>
                  <a:pt x="47" y="204"/>
                  <a:pt x="47" y="204"/>
                  <a:pt x="47" y="204"/>
                </a:cubicBezTo>
                <a:cubicBezTo>
                  <a:pt x="54" y="204"/>
                  <a:pt x="60" y="199"/>
                  <a:pt x="60" y="191"/>
                </a:cubicBezTo>
                <a:cubicBezTo>
                  <a:pt x="60" y="184"/>
                  <a:pt x="54" y="179"/>
                  <a:pt x="47" y="179"/>
                </a:cubicBezTo>
                <a:close/>
                <a:moveTo>
                  <a:pt x="91" y="91"/>
                </a:moveTo>
                <a:cubicBezTo>
                  <a:pt x="96" y="86"/>
                  <a:pt x="96" y="78"/>
                  <a:pt x="92" y="73"/>
                </a:cubicBezTo>
                <a:cubicBezTo>
                  <a:pt x="68" y="48"/>
                  <a:pt x="68" y="48"/>
                  <a:pt x="68" y="48"/>
                </a:cubicBezTo>
                <a:cubicBezTo>
                  <a:pt x="63" y="43"/>
                  <a:pt x="55" y="43"/>
                  <a:pt x="50" y="48"/>
                </a:cubicBezTo>
                <a:cubicBezTo>
                  <a:pt x="45" y="53"/>
                  <a:pt x="45" y="61"/>
                  <a:pt x="50" y="66"/>
                </a:cubicBezTo>
                <a:cubicBezTo>
                  <a:pt x="73" y="91"/>
                  <a:pt x="73" y="91"/>
                  <a:pt x="73" y="91"/>
                </a:cubicBezTo>
                <a:cubicBezTo>
                  <a:pt x="78" y="96"/>
                  <a:pt x="86" y="96"/>
                  <a:pt x="91" y="91"/>
                </a:cubicBezTo>
                <a:close/>
                <a:moveTo>
                  <a:pt x="203" y="358"/>
                </a:moveTo>
                <a:cubicBezTo>
                  <a:pt x="180" y="358"/>
                  <a:pt x="180" y="358"/>
                  <a:pt x="180" y="358"/>
                </a:cubicBezTo>
                <a:cubicBezTo>
                  <a:pt x="173" y="358"/>
                  <a:pt x="167" y="363"/>
                  <a:pt x="167" y="370"/>
                </a:cubicBezTo>
                <a:cubicBezTo>
                  <a:pt x="167" y="377"/>
                  <a:pt x="173" y="382"/>
                  <a:pt x="180" y="382"/>
                </a:cubicBezTo>
                <a:cubicBezTo>
                  <a:pt x="203" y="382"/>
                  <a:pt x="203" y="382"/>
                  <a:pt x="203" y="382"/>
                </a:cubicBezTo>
                <a:cubicBezTo>
                  <a:pt x="210" y="382"/>
                  <a:pt x="215" y="377"/>
                  <a:pt x="215" y="370"/>
                </a:cubicBezTo>
                <a:cubicBezTo>
                  <a:pt x="215" y="363"/>
                  <a:pt x="210" y="358"/>
                  <a:pt x="203" y="358"/>
                </a:cubicBezTo>
                <a:close/>
                <a:moveTo>
                  <a:pt x="369" y="179"/>
                </a:moveTo>
                <a:cubicBezTo>
                  <a:pt x="335" y="179"/>
                  <a:pt x="335" y="179"/>
                  <a:pt x="335" y="179"/>
                </a:cubicBezTo>
                <a:cubicBezTo>
                  <a:pt x="328" y="179"/>
                  <a:pt x="322" y="185"/>
                  <a:pt x="322" y="192"/>
                </a:cubicBezTo>
                <a:cubicBezTo>
                  <a:pt x="322" y="199"/>
                  <a:pt x="328" y="205"/>
                  <a:pt x="335" y="205"/>
                </a:cubicBezTo>
                <a:cubicBezTo>
                  <a:pt x="369" y="205"/>
                  <a:pt x="369" y="205"/>
                  <a:pt x="369" y="205"/>
                </a:cubicBezTo>
                <a:cubicBezTo>
                  <a:pt x="376" y="205"/>
                  <a:pt x="382" y="199"/>
                  <a:pt x="382" y="192"/>
                </a:cubicBezTo>
                <a:cubicBezTo>
                  <a:pt x="382" y="185"/>
                  <a:pt x="376" y="179"/>
                  <a:pt x="369" y="179"/>
                </a:cubicBezTo>
                <a:close/>
                <a:moveTo>
                  <a:pt x="191" y="72"/>
                </a:moveTo>
                <a:cubicBezTo>
                  <a:pt x="127" y="72"/>
                  <a:pt x="74" y="128"/>
                  <a:pt x="74" y="193"/>
                </a:cubicBezTo>
                <a:cubicBezTo>
                  <a:pt x="74" y="239"/>
                  <a:pt x="102" y="280"/>
                  <a:pt x="142" y="298"/>
                </a:cubicBezTo>
                <a:cubicBezTo>
                  <a:pt x="142" y="330"/>
                  <a:pt x="142" y="330"/>
                  <a:pt x="142" y="330"/>
                </a:cubicBezTo>
                <a:cubicBezTo>
                  <a:pt x="142" y="336"/>
                  <a:pt x="148" y="342"/>
                  <a:pt x="155" y="342"/>
                </a:cubicBezTo>
                <a:cubicBezTo>
                  <a:pt x="155" y="342"/>
                  <a:pt x="155" y="342"/>
                  <a:pt x="155" y="342"/>
                </a:cubicBezTo>
                <a:cubicBezTo>
                  <a:pt x="156" y="342"/>
                  <a:pt x="156" y="342"/>
                  <a:pt x="156" y="342"/>
                </a:cubicBezTo>
                <a:cubicBezTo>
                  <a:pt x="226" y="342"/>
                  <a:pt x="226" y="342"/>
                  <a:pt x="226" y="342"/>
                </a:cubicBezTo>
                <a:cubicBezTo>
                  <a:pt x="228" y="342"/>
                  <a:pt x="230" y="341"/>
                  <a:pt x="232" y="340"/>
                </a:cubicBezTo>
                <a:cubicBezTo>
                  <a:pt x="237" y="339"/>
                  <a:pt x="240" y="335"/>
                  <a:pt x="240" y="330"/>
                </a:cubicBezTo>
                <a:cubicBezTo>
                  <a:pt x="240" y="299"/>
                  <a:pt x="240" y="299"/>
                  <a:pt x="240" y="299"/>
                </a:cubicBezTo>
                <a:cubicBezTo>
                  <a:pt x="280" y="280"/>
                  <a:pt x="308" y="240"/>
                  <a:pt x="308" y="193"/>
                </a:cubicBezTo>
                <a:cubicBezTo>
                  <a:pt x="308" y="128"/>
                  <a:pt x="256" y="72"/>
                  <a:pt x="191" y="72"/>
                </a:cubicBezTo>
                <a:close/>
                <a:moveTo>
                  <a:pt x="214" y="277"/>
                </a:moveTo>
                <a:cubicBezTo>
                  <a:pt x="214" y="307"/>
                  <a:pt x="214" y="307"/>
                  <a:pt x="214" y="307"/>
                </a:cubicBezTo>
                <a:cubicBezTo>
                  <a:pt x="214" y="308"/>
                  <a:pt x="214" y="310"/>
                  <a:pt x="214" y="310"/>
                </a:cubicBezTo>
                <a:cubicBezTo>
                  <a:pt x="214" y="318"/>
                  <a:pt x="214" y="318"/>
                  <a:pt x="214" y="318"/>
                </a:cubicBezTo>
                <a:cubicBezTo>
                  <a:pt x="168" y="318"/>
                  <a:pt x="168" y="318"/>
                  <a:pt x="168" y="318"/>
                </a:cubicBezTo>
                <a:cubicBezTo>
                  <a:pt x="168" y="311"/>
                  <a:pt x="168" y="311"/>
                  <a:pt x="168" y="311"/>
                </a:cubicBezTo>
                <a:cubicBezTo>
                  <a:pt x="167" y="310"/>
                  <a:pt x="167" y="309"/>
                  <a:pt x="167" y="307"/>
                </a:cubicBezTo>
                <a:cubicBezTo>
                  <a:pt x="167" y="277"/>
                  <a:pt x="167" y="277"/>
                  <a:pt x="167" y="277"/>
                </a:cubicBezTo>
                <a:cubicBezTo>
                  <a:pt x="130" y="267"/>
                  <a:pt x="103" y="233"/>
                  <a:pt x="103" y="193"/>
                </a:cubicBezTo>
                <a:cubicBezTo>
                  <a:pt x="103" y="144"/>
                  <a:pt x="142" y="101"/>
                  <a:pt x="191" y="101"/>
                </a:cubicBezTo>
                <a:cubicBezTo>
                  <a:pt x="240" y="101"/>
                  <a:pt x="279" y="144"/>
                  <a:pt x="279" y="193"/>
                </a:cubicBezTo>
                <a:cubicBezTo>
                  <a:pt x="279" y="233"/>
                  <a:pt x="252" y="267"/>
                  <a:pt x="214" y="277"/>
                </a:cubicBezTo>
                <a:close/>
                <a:moveTo>
                  <a:pt x="334" y="48"/>
                </a:moveTo>
                <a:cubicBezTo>
                  <a:pt x="329" y="43"/>
                  <a:pt x="321" y="43"/>
                  <a:pt x="316" y="48"/>
                </a:cubicBezTo>
                <a:cubicBezTo>
                  <a:pt x="292" y="72"/>
                  <a:pt x="292" y="72"/>
                  <a:pt x="292" y="72"/>
                </a:cubicBezTo>
                <a:cubicBezTo>
                  <a:pt x="287" y="77"/>
                  <a:pt x="287" y="85"/>
                  <a:pt x="292" y="90"/>
                </a:cubicBezTo>
                <a:cubicBezTo>
                  <a:pt x="297" y="95"/>
                  <a:pt x="305" y="95"/>
                  <a:pt x="310" y="90"/>
                </a:cubicBezTo>
                <a:cubicBezTo>
                  <a:pt x="334" y="66"/>
                  <a:pt x="334" y="66"/>
                  <a:pt x="334" y="66"/>
                </a:cubicBezTo>
                <a:cubicBezTo>
                  <a:pt x="339" y="61"/>
                  <a:pt x="339" y="53"/>
                  <a:pt x="334" y="48"/>
                </a:cubicBezTo>
                <a:close/>
                <a:moveTo>
                  <a:pt x="191" y="60"/>
                </a:moveTo>
                <a:cubicBezTo>
                  <a:pt x="198" y="60"/>
                  <a:pt x="204" y="54"/>
                  <a:pt x="204" y="47"/>
                </a:cubicBezTo>
                <a:cubicBezTo>
                  <a:pt x="204" y="13"/>
                  <a:pt x="204" y="13"/>
                  <a:pt x="204" y="13"/>
                </a:cubicBezTo>
                <a:cubicBezTo>
                  <a:pt x="204" y="6"/>
                  <a:pt x="198" y="0"/>
                  <a:pt x="191" y="0"/>
                </a:cubicBezTo>
                <a:cubicBezTo>
                  <a:pt x="184" y="0"/>
                  <a:pt x="178" y="6"/>
                  <a:pt x="178" y="13"/>
                </a:cubicBezTo>
                <a:cubicBezTo>
                  <a:pt x="178" y="47"/>
                  <a:pt x="178" y="47"/>
                  <a:pt x="178" y="47"/>
                </a:cubicBezTo>
                <a:cubicBezTo>
                  <a:pt x="178" y="54"/>
                  <a:pt x="184" y="60"/>
                  <a:pt x="191" y="60"/>
                </a:cubicBezTo>
                <a:close/>
              </a:path>
            </a:pathLst>
          </a:custGeom>
          <a:solidFill>
            <a:srgbClr val="C4B08E"/>
          </a:solidFill>
          <a:ln>
            <a:noFill/>
          </a:ln>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sp>
        <p:nvSpPr>
          <p:cNvPr id="25" name="Freeform 14"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E294F32E-264C-6466-43D7-9E53107B5946}"/>
              </a:ext>
            </a:extLst>
          </p:cNvPr>
          <p:cNvSpPr>
            <a:spLocks noEditPoints="1"/>
          </p:cNvSpPr>
          <p:nvPr/>
        </p:nvSpPr>
        <p:spPr bwMode="auto">
          <a:xfrm>
            <a:off x="1245635" y="3044499"/>
            <a:ext cx="769003" cy="769002"/>
          </a:xfrm>
          <a:custGeom>
            <a:avLst/>
            <a:gdLst>
              <a:gd name="T0" fmla="*/ 13 w 382"/>
              <a:gd name="T1" fmla="*/ 179 h 382"/>
              <a:gd name="T2" fmla="*/ 13 w 382"/>
              <a:gd name="T3" fmla="*/ 204 h 382"/>
              <a:gd name="T4" fmla="*/ 60 w 382"/>
              <a:gd name="T5" fmla="*/ 191 h 382"/>
              <a:gd name="T6" fmla="*/ 91 w 382"/>
              <a:gd name="T7" fmla="*/ 91 h 382"/>
              <a:gd name="T8" fmla="*/ 68 w 382"/>
              <a:gd name="T9" fmla="*/ 48 h 382"/>
              <a:gd name="T10" fmla="*/ 50 w 382"/>
              <a:gd name="T11" fmla="*/ 66 h 382"/>
              <a:gd name="T12" fmla="*/ 91 w 382"/>
              <a:gd name="T13" fmla="*/ 91 h 382"/>
              <a:gd name="T14" fmla="*/ 180 w 382"/>
              <a:gd name="T15" fmla="*/ 358 h 382"/>
              <a:gd name="T16" fmla="*/ 180 w 382"/>
              <a:gd name="T17" fmla="*/ 382 h 382"/>
              <a:gd name="T18" fmla="*/ 215 w 382"/>
              <a:gd name="T19" fmla="*/ 370 h 382"/>
              <a:gd name="T20" fmla="*/ 369 w 382"/>
              <a:gd name="T21" fmla="*/ 179 h 382"/>
              <a:gd name="T22" fmla="*/ 322 w 382"/>
              <a:gd name="T23" fmla="*/ 192 h 382"/>
              <a:gd name="T24" fmla="*/ 369 w 382"/>
              <a:gd name="T25" fmla="*/ 205 h 382"/>
              <a:gd name="T26" fmla="*/ 369 w 382"/>
              <a:gd name="T27" fmla="*/ 179 h 382"/>
              <a:gd name="T28" fmla="*/ 74 w 382"/>
              <a:gd name="T29" fmla="*/ 193 h 382"/>
              <a:gd name="T30" fmla="*/ 142 w 382"/>
              <a:gd name="T31" fmla="*/ 330 h 382"/>
              <a:gd name="T32" fmla="*/ 155 w 382"/>
              <a:gd name="T33" fmla="*/ 342 h 382"/>
              <a:gd name="T34" fmla="*/ 226 w 382"/>
              <a:gd name="T35" fmla="*/ 342 h 382"/>
              <a:gd name="T36" fmla="*/ 240 w 382"/>
              <a:gd name="T37" fmla="*/ 330 h 382"/>
              <a:gd name="T38" fmla="*/ 308 w 382"/>
              <a:gd name="T39" fmla="*/ 193 h 382"/>
              <a:gd name="T40" fmla="*/ 214 w 382"/>
              <a:gd name="T41" fmla="*/ 277 h 382"/>
              <a:gd name="T42" fmla="*/ 214 w 382"/>
              <a:gd name="T43" fmla="*/ 310 h 382"/>
              <a:gd name="T44" fmla="*/ 168 w 382"/>
              <a:gd name="T45" fmla="*/ 318 h 382"/>
              <a:gd name="T46" fmla="*/ 167 w 382"/>
              <a:gd name="T47" fmla="*/ 307 h 382"/>
              <a:gd name="T48" fmla="*/ 103 w 382"/>
              <a:gd name="T49" fmla="*/ 193 h 382"/>
              <a:gd name="T50" fmla="*/ 279 w 382"/>
              <a:gd name="T51" fmla="*/ 193 h 382"/>
              <a:gd name="T52" fmla="*/ 334 w 382"/>
              <a:gd name="T53" fmla="*/ 48 h 382"/>
              <a:gd name="T54" fmla="*/ 292 w 382"/>
              <a:gd name="T55" fmla="*/ 72 h 382"/>
              <a:gd name="T56" fmla="*/ 310 w 382"/>
              <a:gd name="T57" fmla="*/ 90 h 382"/>
              <a:gd name="T58" fmla="*/ 334 w 382"/>
              <a:gd name="T59" fmla="*/ 48 h 382"/>
              <a:gd name="T60" fmla="*/ 204 w 382"/>
              <a:gd name="T61" fmla="*/ 47 h 382"/>
              <a:gd name="T62" fmla="*/ 191 w 382"/>
              <a:gd name="T63" fmla="*/ 0 h 382"/>
              <a:gd name="T64" fmla="*/ 178 w 382"/>
              <a:gd name="T65" fmla="*/ 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2" h="382">
                <a:moveTo>
                  <a:pt x="47" y="179"/>
                </a:moveTo>
                <a:cubicBezTo>
                  <a:pt x="13" y="179"/>
                  <a:pt x="13" y="179"/>
                  <a:pt x="13" y="179"/>
                </a:cubicBezTo>
                <a:cubicBezTo>
                  <a:pt x="6" y="179"/>
                  <a:pt x="0" y="184"/>
                  <a:pt x="0" y="191"/>
                </a:cubicBezTo>
                <a:cubicBezTo>
                  <a:pt x="0" y="199"/>
                  <a:pt x="6" y="204"/>
                  <a:pt x="13" y="204"/>
                </a:cubicBezTo>
                <a:cubicBezTo>
                  <a:pt x="47" y="204"/>
                  <a:pt x="47" y="204"/>
                  <a:pt x="47" y="204"/>
                </a:cubicBezTo>
                <a:cubicBezTo>
                  <a:pt x="54" y="204"/>
                  <a:pt x="60" y="199"/>
                  <a:pt x="60" y="191"/>
                </a:cubicBezTo>
                <a:cubicBezTo>
                  <a:pt x="60" y="184"/>
                  <a:pt x="54" y="179"/>
                  <a:pt x="47" y="179"/>
                </a:cubicBezTo>
                <a:close/>
                <a:moveTo>
                  <a:pt x="91" y="91"/>
                </a:moveTo>
                <a:cubicBezTo>
                  <a:pt x="96" y="86"/>
                  <a:pt x="96" y="78"/>
                  <a:pt x="92" y="73"/>
                </a:cubicBezTo>
                <a:cubicBezTo>
                  <a:pt x="68" y="48"/>
                  <a:pt x="68" y="48"/>
                  <a:pt x="68" y="48"/>
                </a:cubicBezTo>
                <a:cubicBezTo>
                  <a:pt x="63" y="43"/>
                  <a:pt x="55" y="43"/>
                  <a:pt x="50" y="48"/>
                </a:cubicBezTo>
                <a:cubicBezTo>
                  <a:pt x="45" y="53"/>
                  <a:pt x="45" y="61"/>
                  <a:pt x="50" y="66"/>
                </a:cubicBezTo>
                <a:cubicBezTo>
                  <a:pt x="73" y="91"/>
                  <a:pt x="73" y="91"/>
                  <a:pt x="73" y="91"/>
                </a:cubicBezTo>
                <a:cubicBezTo>
                  <a:pt x="78" y="96"/>
                  <a:pt x="86" y="96"/>
                  <a:pt x="91" y="91"/>
                </a:cubicBezTo>
                <a:close/>
                <a:moveTo>
                  <a:pt x="203" y="358"/>
                </a:moveTo>
                <a:cubicBezTo>
                  <a:pt x="180" y="358"/>
                  <a:pt x="180" y="358"/>
                  <a:pt x="180" y="358"/>
                </a:cubicBezTo>
                <a:cubicBezTo>
                  <a:pt x="173" y="358"/>
                  <a:pt x="167" y="363"/>
                  <a:pt x="167" y="370"/>
                </a:cubicBezTo>
                <a:cubicBezTo>
                  <a:pt x="167" y="377"/>
                  <a:pt x="173" y="382"/>
                  <a:pt x="180" y="382"/>
                </a:cubicBezTo>
                <a:cubicBezTo>
                  <a:pt x="203" y="382"/>
                  <a:pt x="203" y="382"/>
                  <a:pt x="203" y="382"/>
                </a:cubicBezTo>
                <a:cubicBezTo>
                  <a:pt x="210" y="382"/>
                  <a:pt x="215" y="377"/>
                  <a:pt x="215" y="370"/>
                </a:cubicBezTo>
                <a:cubicBezTo>
                  <a:pt x="215" y="363"/>
                  <a:pt x="210" y="358"/>
                  <a:pt x="203" y="358"/>
                </a:cubicBezTo>
                <a:close/>
                <a:moveTo>
                  <a:pt x="369" y="179"/>
                </a:moveTo>
                <a:cubicBezTo>
                  <a:pt x="335" y="179"/>
                  <a:pt x="335" y="179"/>
                  <a:pt x="335" y="179"/>
                </a:cubicBezTo>
                <a:cubicBezTo>
                  <a:pt x="328" y="179"/>
                  <a:pt x="322" y="185"/>
                  <a:pt x="322" y="192"/>
                </a:cubicBezTo>
                <a:cubicBezTo>
                  <a:pt x="322" y="199"/>
                  <a:pt x="328" y="205"/>
                  <a:pt x="335" y="205"/>
                </a:cubicBezTo>
                <a:cubicBezTo>
                  <a:pt x="369" y="205"/>
                  <a:pt x="369" y="205"/>
                  <a:pt x="369" y="205"/>
                </a:cubicBezTo>
                <a:cubicBezTo>
                  <a:pt x="376" y="205"/>
                  <a:pt x="382" y="199"/>
                  <a:pt x="382" y="192"/>
                </a:cubicBezTo>
                <a:cubicBezTo>
                  <a:pt x="382" y="185"/>
                  <a:pt x="376" y="179"/>
                  <a:pt x="369" y="179"/>
                </a:cubicBezTo>
                <a:close/>
                <a:moveTo>
                  <a:pt x="191" y="72"/>
                </a:moveTo>
                <a:cubicBezTo>
                  <a:pt x="127" y="72"/>
                  <a:pt x="74" y="128"/>
                  <a:pt x="74" y="193"/>
                </a:cubicBezTo>
                <a:cubicBezTo>
                  <a:pt x="74" y="239"/>
                  <a:pt x="102" y="280"/>
                  <a:pt x="142" y="298"/>
                </a:cubicBezTo>
                <a:cubicBezTo>
                  <a:pt x="142" y="330"/>
                  <a:pt x="142" y="330"/>
                  <a:pt x="142" y="330"/>
                </a:cubicBezTo>
                <a:cubicBezTo>
                  <a:pt x="142" y="336"/>
                  <a:pt x="148" y="342"/>
                  <a:pt x="155" y="342"/>
                </a:cubicBezTo>
                <a:cubicBezTo>
                  <a:pt x="155" y="342"/>
                  <a:pt x="155" y="342"/>
                  <a:pt x="155" y="342"/>
                </a:cubicBezTo>
                <a:cubicBezTo>
                  <a:pt x="156" y="342"/>
                  <a:pt x="156" y="342"/>
                  <a:pt x="156" y="342"/>
                </a:cubicBezTo>
                <a:cubicBezTo>
                  <a:pt x="226" y="342"/>
                  <a:pt x="226" y="342"/>
                  <a:pt x="226" y="342"/>
                </a:cubicBezTo>
                <a:cubicBezTo>
                  <a:pt x="228" y="342"/>
                  <a:pt x="230" y="341"/>
                  <a:pt x="232" y="340"/>
                </a:cubicBezTo>
                <a:cubicBezTo>
                  <a:pt x="237" y="339"/>
                  <a:pt x="240" y="335"/>
                  <a:pt x="240" y="330"/>
                </a:cubicBezTo>
                <a:cubicBezTo>
                  <a:pt x="240" y="299"/>
                  <a:pt x="240" y="299"/>
                  <a:pt x="240" y="299"/>
                </a:cubicBezTo>
                <a:cubicBezTo>
                  <a:pt x="280" y="280"/>
                  <a:pt x="308" y="240"/>
                  <a:pt x="308" y="193"/>
                </a:cubicBezTo>
                <a:cubicBezTo>
                  <a:pt x="308" y="128"/>
                  <a:pt x="256" y="72"/>
                  <a:pt x="191" y="72"/>
                </a:cubicBezTo>
                <a:close/>
                <a:moveTo>
                  <a:pt x="214" y="277"/>
                </a:moveTo>
                <a:cubicBezTo>
                  <a:pt x="214" y="307"/>
                  <a:pt x="214" y="307"/>
                  <a:pt x="214" y="307"/>
                </a:cubicBezTo>
                <a:cubicBezTo>
                  <a:pt x="214" y="308"/>
                  <a:pt x="214" y="310"/>
                  <a:pt x="214" y="310"/>
                </a:cubicBezTo>
                <a:cubicBezTo>
                  <a:pt x="214" y="318"/>
                  <a:pt x="214" y="318"/>
                  <a:pt x="214" y="318"/>
                </a:cubicBezTo>
                <a:cubicBezTo>
                  <a:pt x="168" y="318"/>
                  <a:pt x="168" y="318"/>
                  <a:pt x="168" y="318"/>
                </a:cubicBezTo>
                <a:cubicBezTo>
                  <a:pt x="168" y="311"/>
                  <a:pt x="168" y="311"/>
                  <a:pt x="168" y="311"/>
                </a:cubicBezTo>
                <a:cubicBezTo>
                  <a:pt x="167" y="310"/>
                  <a:pt x="167" y="309"/>
                  <a:pt x="167" y="307"/>
                </a:cubicBezTo>
                <a:cubicBezTo>
                  <a:pt x="167" y="277"/>
                  <a:pt x="167" y="277"/>
                  <a:pt x="167" y="277"/>
                </a:cubicBezTo>
                <a:cubicBezTo>
                  <a:pt x="130" y="267"/>
                  <a:pt x="103" y="233"/>
                  <a:pt x="103" y="193"/>
                </a:cubicBezTo>
                <a:cubicBezTo>
                  <a:pt x="103" y="144"/>
                  <a:pt x="142" y="101"/>
                  <a:pt x="191" y="101"/>
                </a:cubicBezTo>
                <a:cubicBezTo>
                  <a:pt x="240" y="101"/>
                  <a:pt x="279" y="144"/>
                  <a:pt x="279" y="193"/>
                </a:cubicBezTo>
                <a:cubicBezTo>
                  <a:pt x="279" y="233"/>
                  <a:pt x="252" y="267"/>
                  <a:pt x="214" y="277"/>
                </a:cubicBezTo>
                <a:close/>
                <a:moveTo>
                  <a:pt x="334" y="48"/>
                </a:moveTo>
                <a:cubicBezTo>
                  <a:pt x="329" y="43"/>
                  <a:pt x="321" y="43"/>
                  <a:pt x="316" y="48"/>
                </a:cubicBezTo>
                <a:cubicBezTo>
                  <a:pt x="292" y="72"/>
                  <a:pt x="292" y="72"/>
                  <a:pt x="292" y="72"/>
                </a:cubicBezTo>
                <a:cubicBezTo>
                  <a:pt x="287" y="77"/>
                  <a:pt x="287" y="85"/>
                  <a:pt x="292" y="90"/>
                </a:cubicBezTo>
                <a:cubicBezTo>
                  <a:pt x="297" y="95"/>
                  <a:pt x="305" y="95"/>
                  <a:pt x="310" y="90"/>
                </a:cubicBezTo>
                <a:cubicBezTo>
                  <a:pt x="334" y="66"/>
                  <a:pt x="334" y="66"/>
                  <a:pt x="334" y="66"/>
                </a:cubicBezTo>
                <a:cubicBezTo>
                  <a:pt x="339" y="61"/>
                  <a:pt x="339" y="53"/>
                  <a:pt x="334" y="48"/>
                </a:cubicBezTo>
                <a:close/>
                <a:moveTo>
                  <a:pt x="191" y="60"/>
                </a:moveTo>
                <a:cubicBezTo>
                  <a:pt x="198" y="60"/>
                  <a:pt x="204" y="54"/>
                  <a:pt x="204" y="47"/>
                </a:cubicBezTo>
                <a:cubicBezTo>
                  <a:pt x="204" y="13"/>
                  <a:pt x="204" y="13"/>
                  <a:pt x="204" y="13"/>
                </a:cubicBezTo>
                <a:cubicBezTo>
                  <a:pt x="204" y="6"/>
                  <a:pt x="198" y="0"/>
                  <a:pt x="191" y="0"/>
                </a:cubicBezTo>
                <a:cubicBezTo>
                  <a:pt x="184" y="0"/>
                  <a:pt x="178" y="6"/>
                  <a:pt x="178" y="13"/>
                </a:cubicBezTo>
                <a:cubicBezTo>
                  <a:pt x="178" y="47"/>
                  <a:pt x="178" y="47"/>
                  <a:pt x="178" y="47"/>
                </a:cubicBezTo>
                <a:cubicBezTo>
                  <a:pt x="178" y="54"/>
                  <a:pt x="184" y="60"/>
                  <a:pt x="191" y="60"/>
                </a:cubicBezTo>
                <a:close/>
              </a:path>
            </a:pathLst>
          </a:custGeom>
          <a:solidFill>
            <a:srgbClr val="C4B08E"/>
          </a:solidFill>
          <a:ln>
            <a:noFill/>
          </a:ln>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sp>
        <p:nvSpPr>
          <p:cNvPr id="27" name="文本框 26">
            <a:extLst>
              <a:ext uri="{FF2B5EF4-FFF2-40B4-BE49-F238E27FC236}">
                <a16:creationId xmlns:a16="http://schemas.microsoft.com/office/drawing/2014/main" id="{CE6BCDA8-59E1-DDAB-9321-B504E5B6FC22}"/>
              </a:ext>
            </a:extLst>
          </p:cNvPr>
          <p:cNvSpPr txBox="1"/>
          <p:nvPr/>
        </p:nvSpPr>
        <p:spPr>
          <a:xfrm>
            <a:off x="2743200" y="1209841"/>
            <a:ext cx="7200900" cy="892552"/>
          </a:xfrm>
          <a:prstGeom prst="rect">
            <a:avLst/>
          </a:prstGeom>
          <a:noFill/>
        </p:spPr>
        <p:txBody>
          <a:bodyPr wrap="square" rtlCol="0">
            <a:spAutoFit/>
          </a:bodyPr>
          <a:lstStyle/>
          <a:p>
            <a:r>
              <a:rPr lang="en-US" altLang="zh-CN" sz="2800" b="1"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Capacity</a:t>
            </a:r>
          </a:p>
          <a:p>
            <a:pPr marL="457200" indent="-457200">
              <a:buFont typeface="Arial" panose="020B0604020202020204" pitchFamily="34" charset="0"/>
              <a:buChar char="•"/>
            </a:pPr>
            <a:r>
              <a:rPr lang="en-US" altLang="zh-CN" sz="2400" dirty="0">
                <a:solidFill>
                  <a:schemeClr val="bg1">
                    <a:lumMod val="65000"/>
                  </a:schemeClr>
                </a:solidFill>
                <a:latin typeface="张海山锐线体简" panose="02000000000000000000" charset="-122"/>
                <a:ea typeface="张海山锐线体简" panose="02000000000000000000" charset="-122"/>
                <a:cs typeface="张海山锐线体简" panose="02000000000000000000" charset="-122"/>
              </a:rPr>
              <a:t>80%~85% of market capitalization</a:t>
            </a:r>
          </a:p>
        </p:txBody>
      </p:sp>
      <p:sp>
        <p:nvSpPr>
          <p:cNvPr id="28" name="文本框 27">
            <a:extLst>
              <a:ext uri="{FF2B5EF4-FFF2-40B4-BE49-F238E27FC236}">
                <a16:creationId xmlns:a16="http://schemas.microsoft.com/office/drawing/2014/main" id="{262E64A1-81D5-E97C-7203-EF46B7E1DFA0}"/>
              </a:ext>
            </a:extLst>
          </p:cNvPr>
          <p:cNvSpPr txBox="1"/>
          <p:nvPr/>
        </p:nvSpPr>
        <p:spPr>
          <a:xfrm>
            <a:off x="2743200" y="3142570"/>
            <a:ext cx="7200900" cy="1261884"/>
          </a:xfrm>
          <a:prstGeom prst="rect">
            <a:avLst/>
          </a:prstGeom>
          <a:noFill/>
        </p:spPr>
        <p:txBody>
          <a:bodyPr wrap="square" rtlCol="0">
            <a:spAutoFit/>
          </a:bodyPr>
          <a:lstStyle/>
          <a:p>
            <a:r>
              <a:rPr lang="en-US" altLang="zh-CN" sz="2800" b="1"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Reasonable establish method</a:t>
            </a:r>
            <a:endParaRPr lang="en-US" altLang="zh-CN" sz="2800" dirty="0">
              <a:latin typeface="张海山锐线体简" panose="02000000000000000000" charset="-122"/>
              <a:ea typeface="张海山锐线体简" panose="02000000000000000000" charset="-122"/>
              <a:cs typeface="张海山锐线体简" panose="02000000000000000000" charset="-122"/>
            </a:endParaRPr>
          </a:p>
          <a:p>
            <a:pPr marL="342900" indent="-342900">
              <a:buFont typeface="Arial" panose="020B0604020202020204" pitchFamily="34" charset="0"/>
              <a:buChar char="•"/>
            </a:pPr>
            <a:r>
              <a:rPr lang="en-US" altLang="zh-CN" sz="2400" dirty="0">
                <a:solidFill>
                  <a:schemeClr val="bg1">
                    <a:lumMod val="65000"/>
                  </a:schemeClr>
                </a:solidFill>
                <a:latin typeface="张海山锐线体简" panose="02000000000000000000" charset="-122"/>
                <a:ea typeface="张海山锐线体简" panose="02000000000000000000" charset="-122"/>
                <a:cs typeface="张海山锐线体简" panose="02000000000000000000" charset="-122"/>
              </a:rPr>
              <a:t>A multi-dimensional criteria</a:t>
            </a:r>
          </a:p>
          <a:p>
            <a:pPr marL="342900" indent="-342900">
              <a:buFont typeface="Arial" panose="020B0604020202020204" pitchFamily="34" charset="0"/>
              <a:buChar char="•"/>
            </a:pPr>
            <a:r>
              <a:rPr lang="en-US" altLang="zh-CN" sz="2400" dirty="0">
                <a:solidFill>
                  <a:schemeClr val="bg1">
                    <a:lumMod val="65000"/>
                  </a:schemeClr>
                </a:solidFill>
                <a:latin typeface="张海山锐线体简" panose="02000000000000000000" charset="-122"/>
                <a:ea typeface="张海山锐线体简" panose="02000000000000000000" charset="-122"/>
                <a:cs typeface="张海山锐线体简" panose="02000000000000000000" charset="-122"/>
              </a:rPr>
              <a:t>Proper industrial weighting</a:t>
            </a:r>
          </a:p>
        </p:txBody>
      </p:sp>
      <p:sp>
        <p:nvSpPr>
          <p:cNvPr id="29" name="文本框 28">
            <a:extLst>
              <a:ext uri="{FF2B5EF4-FFF2-40B4-BE49-F238E27FC236}">
                <a16:creationId xmlns:a16="http://schemas.microsoft.com/office/drawing/2014/main" id="{0D326252-6DCF-65A2-4B61-06D4EBAFBCAB}"/>
              </a:ext>
            </a:extLst>
          </p:cNvPr>
          <p:cNvSpPr txBox="1"/>
          <p:nvPr/>
        </p:nvSpPr>
        <p:spPr>
          <a:xfrm>
            <a:off x="2743200" y="5063384"/>
            <a:ext cx="7200900" cy="523220"/>
          </a:xfrm>
          <a:prstGeom prst="rect">
            <a:avLst/>
          </a:prstGeom>
          <a:noFill/>
        </p:spPr>
        <p:txBody>
          <a:bodyPr wrap="square" rtlCol="0">
            <a:spAutoFit/>
          </a:bodyPr>
          <a:lstStyle/>
          <a:p>
            <a:r>
              <a:rPr lang="en-US" altLang="zh-CN" sz="2800" b="1">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Viewed as market portfolio</a:t>
            </a:r>
          </a:p>
        </p:txBody>
      </p:sp>
      <p:sp>
        <p:nvSpPr>
          <p:cNvPr id="30" name="虚尾箭头 29">
            <a:extLst>
              <a:ext uri="{FF2B5EF4-FFF2-40B4-BE49-F238E27FC236}">
                <a16:creationId xmlns:a16="http://schemas.microsoft.com/office/drawing/2014/main" id="{05DD6AA3-B666-AA44-6ED4-D4244FD265E5}"/>
              </a:ext>
            </a:extLst>
          </p:cNvPr>
          <p:cNvSpPr/>
          <p:nvPr/>
        </p:nvSpPr>
        <p:spPr>
          <a:xfrm>
            <a:off x="1245634" y="5032100"/>
            <a:ext cx="769003" cy="585787"/>
          </a:xfrm>
          <a:prstGeom prst="stripedRightArrow">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127705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9363726F-4BFF-1DCA-AA6B-8351B6CA701E}"/>
              </a:ext>
            </a:extLst>
          </p:cNvPr>
          <p:cNvSpPr/>
          <p:nvPr/>
        </p:nvSpPr>
        <p:spPr>
          <a:xfrm>
            <a:off x="803408" y="0"/>
            <a:ext cx="2650690" cy="6858000"/>
          </a:xfrm>
          <a:prstGeom prst="rect">
            <a:avLst/>
          </a:prstGeom>
          <a:blipFill>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e7d195523061f1c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e7d195523061f1c0d318120d6aeaf1b6ccceb6ba3da59c0775C5DE19DDDEBC09ED96DBD9900D9848D623ECAD1D4904B78047D0015C22C8BE97228BE8B5BFF08FE7A3AE04126DA07312A96C0F69F9BAB7D05F05E8038A538D05762A9279AAA60CA56AA3091F65D7611FAB1620C950298EE7222C3E82825D44B6EFFF22DFDE5B8C945CAB9D6D69366C</a:t>
            </a:r>
            <a:endParaRPr lang="zh-CN" altLang="en-US" sz="100"/>
          </a:p>
        </p:txBody>
      </p:sp>
      <p:pic>
        <p:nvPicPr>
          <p:cNvPr id="10" name="图片 9">
            <a:extLst>
              <a:ext uri="{FF2B5EF4-FFF2-40B4-BE49-F238E27FC236}">
                <a16:creationId xmlns:a16="http://schemas.microsoft.com/office/drawing/2014/main" id="{D8FBE831-0CB5-0A92-A044-47E5A8A5CD5B}"/>
              </a:ext>
            </a:extLst>
          </p:cNvPr>
          <p:cNvPicPr>
            <a:picLocks noChangeAspect="1"/>
          </p:cNvPicPr>
          <p:nvPr/>
        </p:nvPicPr>
        <p:blipFill>
          <a:blip r:embed="rId4"/>
          <a:stretch>
            <a:fillRect/>
          </a:stretch>
        </p:blipFill>
        <p:spPr>
          <a:xfrm>
            <a:off x="142876" y="1500596"/>
            <a:ext cx="6543706" cy="2444387"/>
          </a:xfrm>
          <a:prstGeom prst="rect">
            <a:avLst/>
          </a:prstGeom>
        </p:spPr>
      </p:pic>
      <p:sp>
        <p:nvSpPr>
          <p:cNvPr id="9" name="矩形 8">
            <a:extLst>
              <a:ext uri="{FF2B5EF4-FFF2-40B4-BE49-F238E27FC236}">
                <a16:creationId xmlns:a16="http://schemas.microsoft.com/office/drawing/2014/main" id="{6570F3E2-D2DC-5959-1DDA-1C92DD541DDF}"/>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CC8D888F-6B11-05A0-8AA2-F335CD71AE90}"/>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76FACA2-28BA-E89F-2AC4-991F85E12B1F}"/>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t>U.S.</a:t>
            </a:r>
            <a:endParaRPr kumimoji="1" lang="zh-CN" altLang="en-US" sz="2400" b="1"/>
          </a:p>
        </p:txBody>
      </p:sp>
      <p:sp>
        <p:nvSpPr>
          <p:cNvPr id="13" name="文本框 12">
            <a:extLst>
              <a:ext uri="{FF2B5EF4-FFF2-40B4-BE49-F238E27FC236}">
                <a16:creationId xmlns:a16="http://schemas.microsoft.com/office/drawing/2014/main" id="{0D4D856C-B5F6-6076-0AE2-6E9D40387F97}"/>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t>S&amp;P 500</a:t>
            </a:r>
            <a:endParaRPr kumimoji="1" lang="zh-CN" altLang="en-US" sz="2400" b="1"/>
          </a:p>
        </p:txBody>
      </p:sp>
      <p:sp>
        <p:nvSpPr>
          <p:cNvPr id="14" name="矩形 13">
            <a:extLst>
              <a:ext uri="{FF2B5EF4-FFF2-40B4-BE49-F238E27FC236}">
                <a16:creationId xmlns:a16="http://schemas.microsoft.com/office/drawing/2014/main" id="{30BB1774-50A1-19B6-BDB1-EA93EDE8524A}"/>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6A951A40-7498-05A4-F52B-7C0A9A0BFB76}"/>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t>Industry</a:t>
            </a:r>
            <a:endParaRPr kumimoji="1" lang="zh-CN" altLang="en-US" sz="2400" b="1"/>
          </a:p>
        </p:txBody>
      </p:sp>
      <p:sp>
        <p:nvSpPr>
          <p:cNvPr id="18" name="文本框 17"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A6FC1DA9-112E-F188-9334-BBC90AF82C5D}"/>
              </a:ext>
            </a:extLst>
          </p:cNvPr>
          <p:cNvSpPr txBox="1"/>
          <p:nvPr/>
        </p:nvSpPr>
        <p:spPr>
          <a:xfrm>
            <a:off x="1015679" y="334800"/>
            <a:ext cx="2251983" cy="1077218"/>
          </a:xfrm>
          <a:prstGeom prst="rect">
            <a:avLst/>
          </a:prstGeom>
          <a:noFill/>
        </p:spPr>
        <p:txBody>
          <a:bodyPr wrap="square" rtlCol="0">
            <a:spAutoFit/>
          </a:bodyPr>
          <a:lstStyle/>
          <a:p>
            <a:r>
              <a:rPr lang="en-US" altLang="zh-CN" sz="1600" b="1" dirty="0">
                <a:solidFill>
                  <a:schemeClr val="tx1">
                    <a:lumMod val="75000"/>
                    <a:lumOff val="25000"/>
                  </a:schemeClr>
                </a:solidFill>
                <a:latin typeface="张海山锐线体简" panose="02000000000000000000" charset="-122"/>
                <a:ea typeface="张海山锐线体简" panose="02000000000000000000" charset="-122"/>
                <a:cs typeface="张海山锐线体简" panose="02000000000000000000" charset="-122"/>
              </a:rPr>
              <a:t>Choose less correlated industries can diverse risk.</a:t>
            </a:r>
          </a:p>
        </p:txBody>
      </p:sp>
      <p:graphicFrame>
        <p:nvGraphicFramePr>
          <p:cNvPr id="16" name="表格 22">
            <a:extLst>
              <a:ext uri="{FF2B5EF4-FFF2-40B4-BE49-F238E27FC236}">
                <a16:creationId xmlns:a16="http://schemas.microsoft.com/office/drawing/2014/main" id="{F3E8FC97-C130-B82E-A32E-1FB913700687}"/>
              </a:ext>
            </a:extLst>
          </p:cNvPr>
          <p:cNvGraphicFramePr>
            <a:graphicFrameLocks noGrp="1"/>
          </p:cNvGraphicFramePr>
          <p:nvPr>
            <p:extLst>
              <p:ext uri="{D42A27DB-BD31-4B8C-83A1-F6EECF244321}">
                <p14:modId xmlns:p14="http://schemas.microsoft.com/office/powerpoint/2010/main" val="3271396767"/>
              </p:ext>
            </p:extLst>
          </p:nvPr>
        </p:nvGraphicFramePr>
        <p:xfrm>
          <a:off x="7116037" y="3887980"/>
          <a:ext cx="3095294" cy="2491135"/>
        </p:xfrm>
        <a:graphic>
          <a:graphicData uri="http://schemas.openxmlformats.org/drawingml/2006/table">
            <a:tbl>
              <a:tblPr firstRow="1" bandRow="1">
                <a:tableStyleId>{5C22544A-7EE6-4342-B048-85BDC9FD1C3A}</a:tableStyleId>
              </a:tblPr>
              <a:tblGrid>
                <a:gridCol w="1547647">
                  <a:extLst>
                    <a:ext uri="{9D8B030D-6E8A-4147-A177-3AD203B41FA5}">
                      <a16:colId xmlns:a16="http://schemas.microsoft.com/office/drawing/2014/main" val="2897218361"/>
                    </a:ext>
                  </a:extLst>
                </a:gridCol>
                <a:gridCol w="1547647">
                  <a:extLst>
                    <a:ext uri="{9D8B030D-6E8A-4147-A177-3AD203B41FA5}">
                      <a16:colId xmlns:a16="http://schemas.microsoft.com/office/drawing/2014/main" val="2586884071"/>
                    </a:ext>
                  </a:extLst>
                </a:gridCol>
              </a:tblGrid>
              <a:tr h="370211">
                <a:tc>
                  <a:txBody>
                    <a:bodyPr/>
                    <a:lstStyle/>
                    <a:p>
                      <a:pPr algn="ctr"/>
                      <a:r>
                        <a:rPr lang="en-US" altLang="zh-CN" b="1" dirty="0"/>
                        <a:t>Industrial</a:t>
                      </a:r>
                      <a:endParaRPr lang="zh-CN" altLang="en-US" b="1" dirty="0"/>
                    </a:p>
                  </a:txBody>
                  <a:tcPr/>
                </a:tc>
                <a:tc>
                  <a:txBody>
                    <a:bodyPr/>
                    <a:lstStyle/>
                    <a:p>
                      <a:pPr algn="ctr"/>
                      <a:r>
                        <a:rPr lang="en-US" altLang="zh-CN" b="1" dirty="0"/>
                        <a:t>Stock amount</a:t>
                      </a:r>
                      <a:endParaRPr lang="zh-CN" altLang="en-US" b="1" dirty="0"/>
                    </a:p>
                  </a:txBody>
                  <a:tcPr/>
                </a:tc>
                <a:extLst>
                  <a:ext uri="{0D108BD9-81ED-4DB2-BD59-A6C34878D82A}">
                    <a16:rowId xmlns:a16="http://schemas.microsoft.com/office/drawing/2014/main" val="1326158812"/>
                  </a:ext>
                </a:extLst>
              </a:tr>
              <a:tr h="370211">
                <a:tc>
                  <a:txBody>
                    <a:bodyPr/>
                    <a:lstStyle/>
                    <a:p>
                      <a:pPr algn="ctr"/>
                      <a:r>
                        <a:rPr lang="en-US" altLang="zh-CN" b="1" dirty="0"/>
                        <a:t>Technology</a:t>
                      </a:r>
                      <a:endParaRPr lang="zh-CN" altLang="en-US" b="1" dirty="0"/>
                    </a:p>
                  </a:txBody>
                  <a:tcPr/>
                </a:tc>
                <a:tc>
                  <a:txBody>
                    <a:bodyPr/>
                    <a:lstStyle/>
                    <a:p>
                      <a:pPr algn="ctr"/>
                      <a:r>
                        <a:rPr lang="en-US" altLang="zh-CN" b="1" dirty="0"/>
                        <a:t>6~9</a:t>
                      </a:r>
                      <a:endParaRPr lang="zh-CN" altLang="en-US" b="1" dirty="0"/>
                    </a:p>
                  </a:txBody>
                  <a:tcPr/>
                </a:tc>
                <a:extLst>
                  <a:ext uri="{0D108BD9-81ED-4DB2-BD59-A6C34878D82A}">
                    <a16:rowId xmlns:a16="http://schemas.microsoft.com/office/drawing/2014/main" val="353850207"/>
                  </a:ext>
                </a:extLst>
              </a:tr>
              <a:tr h="370211">
                <a:tc>
                  <a:txBody>
                    <a:bodyPr/>
                    <a:lstStyle/>
                    <a:p>
                      <a:pPr algn="ctr"/>
                      <a:r>
                        <a:rPr lang="en-US" altLang="zh-CN" b="1" dirty="0"/>
                        <a:t>Health</a:t>
                      </a:r>
                      <a:endParaRPr lang="zh-CN" altLang="en-US" b="1" dirty="0"/>
                    </a:p>
                  </a:txBody>
                  <a:tcPr/>
                </a:tc>
                <a:tc>
                  <a:txBody>
                    <a:bodyPr/>
                    <a:lstStyle/>
                    <a:p>
                      <a:pPr algn="ctr"/>
                      <a:r>
                        <a:rPr lang="en-US" altLang="zh-CN" b="1" dirty="0"/>
                        <a:t>3~4</a:t>
                      </a:r>
                      <a:endParaRPr lang="zh-CN" altLang="en-US" b="1" dirty="0"/>
                    </a:p>
                  </a:txBody>
                  <a:tcPr/>
                </a:tc>
                <a:extLst>
                  <a:ext uri="{0D108BD9-81ED-4DB2-BD59-A6C34878D82A}">
                    <a16:rowId xmlns:a16="http://schemas.microsoft.com/office/drawing/2014/main" val="4204167854"/>
                  </a:ext>
                </a:extLst>
              </a:tr>
              <a:tr h="370211">
                <a:tc>
                  <a:txBody>
                    <a:bodyPr/>
                    <a:lstStyle/>
                    <a:p>
                      <a:pPr algn="ctr"/>
                      <a:r>
                        <a:rPr lang="en-US" altLang="zh-CN" b="1" dirty="0"/>
                        <a:t>Industry</a:t>
                      </a:r>
                      <a:endParaRPr lang="zh-CN" altLang="en-US" b="1" dirty="0"/>
                    </a:p>
                  </a:txBody>
                  <a:tcPr/>
                </a:tc>
                <a:tc>
                  <a:txBody>
                    <a:bodyPr/>
                    <a:lstStyle/>
                    <a:p>
                      <a:pPr algn="ctr"/>
                      <a:r>
                        <a:rPr lang="en-US" altLang="zh-CN" b="1" dirty="0"/>
                        <a:t>2</a:t>
                      </a:r>
                      <a:r>
                        <a:rPr lang="zh-CN" altLang="en-US" b="1" dirty="0"/>
                        <a:t>～</a:t>
                      </a:r>
                      <a:r>
                        <a:rPr lang="en-US" altLang="zh-CN" b="1" dirty="0"/>
                        <a:t>3</a:t>
                      </a:r>
                      <a:endParaRPr lang="zh-CN" altLang="en-US" b="1" dirty="0"/>
                    </a:p>
                  </a:txBody>
                  <a:tcPr/>
                </a:tc>
                <a:extLst>
                  <a:ext uri="{0D108BD9-81ED-4DB2-BD59-A6C34878D82A}">
                    <a16:rowId xmlns:a16="http://schemas.microsoft.com/office/drawing/2014/main" val="3958415"/>
                  </a:ext>
                </a:extLst>
              </a:tr>
              <a:tr h="370211">
                <a:tc>
                  <a:txBody>
                    <a:bodyPr/>
                    <a:lstStyle/>
                    <a:p>
                      <a:pPr algn="ctr"/>
                      <a:r>
                        <a:rPr lang="en-US" altLang="zh-CN" b="1" dirty="0"/>
                        <a:t>Finance</a:t>
                      </a:r>
                      <a:endParaRPr lang="zh-CN" altLang="en-US" b="1" dirty="0"/>
                    </a:p>
                  </a:txBody>
                  <a:tcPr/>
                </a:tc>
                <a:tc>
                  <a:txBody>
                    <a:bodyPr/>
                    <a:lstStyle/>
                    <a:p>
                      <a:pPr algn="ctr"/>
                      <a:r>
                        <a:rPr lang="en-US" altLang="zh-CN" b="1" dirty="0"/>
                        <a:t>2</a:t>
                      </a:r>
                      <a:endParaRPr lang="zh-CN" altLang="en-US" b="1" dirty="0"/>
                    </a:p>
                  </a:txBody>
                  <a:tcPr/>
                </a:tc>
                <a:extLst>
                  <a:ext uri="{0D108BD9-81ED-4DB2-BD59-A6C34878D82A}">
                    <a16:rowId xmlns:a16="http://schemas.microsoft.com/office/drawing/2014/main" val="2115974431"/>
                  </a:ext>
                </a:extLst>
              </a:tr>
              <a:tr h="370211">
                <a:tc>
                  <a:txBody>
                    <a:bodyPr/>
                    <a:lstStyle/>
                    <a:p>
                      <a:pPr algn="ctr"/>
                      <a:r>
                        <a:rPr lang="en-US" altLang="zh-CN" b="1" dirty="0"/>
                        <a:t>Energy</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a16="http://schemas.microsoft.com/office/drawing/2014/main" val="236083126"/>
                  </a:ext>
                </a:extLst>
              </a:tr>
            </a:tbl>
          </a:graphicData>
        </a:graphic>
      </p:graphicFrame>
      <p:sp>
        <p:nvSpPr>
          <p:cNvPr id="22" name="矩形 21">
            <a:extLst>
              <a:ext uri="{FF2B5EF4-FFF2-40B4-BE49-F238E27FC236}">
                <a16:creationId xmlns:a16="http://schemas.microsoft.com/office/drawing/2014/main" id="{2E271403-858C-F143-8BE9-F597182804D5}"/>
              </a:ext>
            </a:extLst>
          </p:cNvPr>
          <p:cNvSpPr/>
          <p:nvPr/>
        </p:nvSpPr>
        <p:spPr>
          <a:xfrm>
            <a:off x="6686582" y="1907181"/>
            <a:ext cx="3912581" cy="1631216"/>
          </a:xfrm>
          <a:prstGeom prst="rect">
            <a:avLst/>
          </a:prstGeom>
        </p:spPr>
        <p:txBody>
          <a:bodyPr wrap="square">
            <a:spAutoFit/>
          </a:bodyPr>
          <a:lstStyle/>
          <a:p>
            <a:r>
              <a:rPr kumimoji="1" lang="en-US" altLang="zh-CN" sz="2000" b="1" u="sng" dirty="0">
                <a:latin typeface="Open Sans" panose="020B0606030504020204" pitchFamily="34" charset="0"/>
                <a:cs typeface="Open Sans" panose="020B0606030504020204" pitchFamily="34" charset="0"/>
              </a:rPr>
              <a:t>Based on the weights of each industry in S&amp;P500,  and taking into the consideration of the current hot topics, we decide to invest:</a:t>
            </a:r>
            <a:endParaRPr lang="zh-CN" altLang="en-US" sz="2000" b="1" dirty="0"/>
          </a:p>
        </p:txBody>
      </p:sp>
    </p:spTree>
    <p:extLst>
      <p:ext uri="{BB962C8B-B14F-4D97-AF65-F5344CB8AC3E}">
        <p14:creationId xmlns:p14="http://schemas.microsoft.com/office/powerpoint/2010/main" val="39987168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8F551DE-A219-A1F7-7874-4999E0477308}"/>
              </a:ext>
            </a:extLst>
          </p:cNvPr>
          <p:cNvSpPr/>
          <p:nvPr/>
        </p:nvSpPr>
        <p:spPr>
          <a:xfrm>
            <a:off x="482622" y="1176639"/>
            <a:ext cx="2674360" cy="5494052"/>
          </a:xfrm>
          <a:prstGeom prst="rect">
            <a:avLst/>
          </a:prstGeom>
          <a:solidFill>
            <a:schemeClr val="bg1"/>
          </a:solidFill>
          <a:ln>
            <a:noFill/>
          </a:ln>
          <a:effectLst>
            <a:outerShdw blurRad="6350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7AC6515F-6CF2-7F60-5AD1-0918CDF0686B}"/>
              </a:ext>
            </a:extLst>
          </p:cNvPr>
          <p:cNvSpPr txBox="1"/>
          <p:nvPr/>
        </p:nvSpPr>
        <p:spPr>
          <a:xfrm>
            <a:off x="657752" y="5121623"/>
            <a:ext cx="2413412" cy="738664"/>
          </a:xfrm>
          <a:prstGeom prst="rect">
            <a:avLst/>
          </a:prstGeom>
          <a:noFill/>
        </p:spPr>
        <p:txBody>
          <a:bodyPr wrap="square" rtlCol="0">
            <a:spAutoFit/>
          </a:bodyPr>
          <a:lstStyle/>
          <a:p>
            <a:r>
              <a:rPr lang="en-US" altLang="zh-CN" sz="1400" b="1" dirty="0">
                <a:latin typeface="张海山锐线体简" panose="02000000000000000000" charset="-122"/>
                <a:ea typeface="张海山锐线体简" panose="02000000000000000000" charset="-122"/>
                <a:cs typeface="张海山锐线体简" panose="02000000000000000000" charset="-122"/>
              </a:rPr>
              <a:t>HII (Industry)</a:t>
            </a:r>
          </a:p>
          <a:p>
            <a:r>
              <a:rPr lang="en-US" altLang="zh-CN" sz="14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The U.S. largest military shipbuilding company.</a:t>
            </a:r>
          </a:p>
        </p:txBody>
      </p:sp>
      <p:pic>
        <p:nvPicPr>
          <p:cNvPr id="4" name="图片 3" descr="徽标&#10;&#10;描述已自动生成">
            <a:extLst>
              <a:ext uri="{FF2B5EF4-FFF2-40B4-BE49-F238E27FC236}">
                <a16:creationId xmlns:a16="http://schemas.microsoft.com/office/drawing/2014/main" id="{3FD29FD8-1459-42C6-8D17-FA138CA5B6F1}"/>
              </a:ext>
            </a:extLst>
          </p:cNvPr>
          <p:cNvPicPr>
            <a:picLocks noChangeAspect="1"/>
          </p:cNvPicPr>
          <p:nvPr/>
        </p:nvPicPr>
        <p:blipFill rotWithShape="1">
          <a:blip r:embed="rId3"/>
          <a:srcRect l="10684" r="10817"/>
          <a:stretch/>
        </p:blipFill>
        <p:spPr>
          <a:xfrm>
            <a:off x="558048" y="1263893"/>
            <a:ext cx="2523508" cy="3214743"/>
          </a:xfrm>
          <a:prstGeom prst="rect">
            <a:avLst/>
          </a:prstGeom>
        </p:spPr>
      </p:pic>
      <p:grpSp>
        <p:nvGrpSpPr>
          <p:cNvPr id="5" name="组合 4">
            <a:extLst>
              <a:ext uri="{FF2B5EF4-FFF2-40B4-BE49-F238E27FC236}">
                <a16:creationId xmlns:a16="http://schemas.microsoft.com/office/drawing/2014/main" id="{AD4B7DE3-F31C-AC6C-F1B7-852AB3143FE5}"/>
              </a:ext>
            </a:extLst>
          </p:cNvPr>
          <p:cNvGrpSpPr/>
          <p:nvPr/>
        </p:nvGrpSpPr>
        <p:grpSpPr>
          <a:xfrm>
            <a:off x="6380843" y="1176639"/>
            <a:ext cx="2683592" cy="5494052"/>
            <a:chOff x="3475594" y="1176639"/>
            <a:chExt cx="2683592" cy="5494052"/>
          </a:xfrm>
        </p:grpSpPr>
        <p:sp>
          <p:nvSpPr>
            <p:cNvPr id="6" name="矩形 5"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2339938F-DD7E-8371-94BE-425FC3B2802B}"/>
                </a:ext>
              </a:extLst>
            </p:cNvPr>
            <p:cNvSpPr/>
            <p:nvPr/>
          </p:nvSpPr>
          <p:spPr>
            <a:xfrm>
              <a:off x="3475594" y="1176639"/>
              <a:ext cx="2674360" cy="5494052"/>
            </a:xfrm>
            <a:prstGeom prst="rect">
              <a:avLst/>
            </a:prstGeom>
            <a:solidFill>
              <a:schemeClr val="bg1"/>
            </a:solidFill>
            <a:ln>
              <a:noFill/>
            </a:ln>
            <a:effectLst>
              <a:outerShdw blurRad="6350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A9467A0-E706-D5F3-0C64-111DBFCDEF01}"/>
                </a:ext>
              </a:extLst>
            </p:cNvPr>
            <p:cNvSpPr txBox="1"/>
            <p:nvPr/>
          </p:nvSpPr>
          <p:spPr>
            <a:xfrm>
              <a:off x="3707874" y="5121623"/>
              <a:ext cx="2209800" cy="1169551"/>
            </a:xfrm>
            <a:prstGeom prst="rect">
              <a:avLst/>
            </a:prstGeom>
            <a:noFill/>
          </p:spPr>
          <p:txBody>
            <a:bodyPr wrap="square" rtlCol="0">
              <a:spAutoFit/>
            </a:bodyPr>
            <a:lstStyle/>
            <a:p>
              <a:r>
                <a:rPr lang="en-US" altLang="zh-CN" sz="1400" b="1" dirty="0">
                  <a:latin typeface="张海山锐线体简" panose="02000000000000000000" charset="-122"/>
                  <a:ea typeface="张海山锐线体简" panose="02000000000000000000" charset="-122"/>
                  <a:cs typeface="张海山锐线体简" panose="02000000000000000000" charset="-122"/>
                </a:rPr>
                <a:t>PFE(Medical)</a:t>
              </a:r>
            </a:p>
            <a:p>
              <a:r>
                <a:rPr lang="en-US" altLang="zh-CN" sz="14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The world's largest pharmaceutical company according to revenue ranking.</a:t>
              </a:r>
            </a:p>
          </p:txBody>
        </p:sp>
        <p:pic>
          <p:nvPicPr>
            <p:cNvPr id="8" name="图片 7" descr="徽标, 公司名称&#10;&#10;描述已自动生成">
              <a:extLst>
                <a:ext uri="{FF2B5EF4-FFF2-40B4-BE49-F238E27FC236}">
                  <a16:creationId xmlns:a16="http://schemas.microsoft.com/office/drawing/2014/main" id="{AC97782E-1327-790F-34F8-21FF33E68193}"/>
                </a:ext>
              </a:extLst>
            </p:cNvPr>
            <p:cNvPicPr>
              <a:picLocks noChangeAspect="1"/>
            </p:cNvPicPr>
            <p:nvPr/>
          </p:nvPicPr>
          <p:blipFill rotWithShape="1">
            <a:blip r:embed="rId4"/>
            <a:srcRect t="20253" b="25661"/>
            <a:stretch/>
          </p:blipFill>
          <p:spPr>
            <a:xfrm>
              <a:off x="3517586" y="2156889"/>
              <a:ext cx="2641600" cy="1428750"/>
            </a:xfrm>
            <a:prstGeom prst="rect">
              <a:avLst/>
            </a:prstGeom>
          </p:spPr>
        </p:pic>
      </p:grpSp>
      <p:grpSp>
        <p:nvGrpSpPr>
          <p:cNvPr id="9" name="组合 8">
            <a:extLst>
              <a:ext uri="{FF2B5EF4-FFF2-40B4-BE49-F238E27FC236}">
                <a16:creationId xmlns:a16="http://schemas.microsoft.com/office/drawing/2014/main" id="{AAE15D9A-60FB-F4A2-BD36-79A1DCBA01BC}"/>
              </a:ext>
            </a:extLst>
          </p:cNvPr>
          <p:cNvGrpSpPr/>
          <p:nvPr/>
        </p:nvGrpSpPr>
        <p:grpSpPr>
          <a:xfrm>
            <a:off x="3433793" y="1176639"/>
            <a:ext cx="2674360" cy="5494052"/>
            <a:chOff x="6468566" y="1176639"/>
            <a:chExt cx="2674360" cy="5494052"/>
          </a:xfrm>
        </p:grpSpPr>
        <p:sp>
          <p:nvSpPr>
            <p:cNvPr id="10" name="矩形 9"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E7A678C8-C587-2CBF-6117-F00AA9AAD624}"/>
                </a:ext>
              </a:extLst>
            </p:cNvPr>
            <p:cNvSpPr/>
            <p:nvPr/>
          </p:nvSpPr>
          <p:spPr>
            <a:xfrm>
              <a:off x="6468566" y="1176639"/>
              <a:ext cx="2674360" cy="5494052"/>
            </a:xfrm>
            <a:prstGeom prst="rect">
              <a:avLst/>
            </a:prstGeom>
            <a:solidFill>
              <a:schemeClr val="bg1"/>
            </a:solidFill>
            <a:ln>
              <a:noFill/>
            </a:ln>
            <a:effectLst>
              <a:outerShdw blurRad="6350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97DF988F-5D91-ACD7-A4CA-9AABBAFA1617}"/>
                </a:ext>
              </a:extLst>
            </p:cNvPr>
            <p:cNvSpPr txBox="1"/>
            <p:nvPr/>
          </p:nvSpPr>
          <p:spPr>
            <a:xfrm>
              <a:off x="6700845" y="5121623"/>
              <a:ext cx="2209800" cy="1384995"/>
            </a:xfrm>
            <a:prstGeom prst="rect">
              <a:avLst/>
            </a:prstGeom>
            <a:noFill/>
          </p:spPr>
          <p:txBody>
            <a:bodyPr wrap="square" rtlCol="0">
              <a:spAutoFit/>
            </a:bodyPr>
            <a:lstStyle/>
            <a:p>
              <a:r>
                <a:rPr lang="en-US" altLang="zh-CN" sz="1400" b="1" dirty="0">
                  <a:latin typeface="张海山锐线体简" panose="02000000000000000000" charset="-122"/>
                  <a:ea typeface="张海山锐线体简" panose="02000000000000000000" charset="-122"/>
                  <a:cs typeface="张海山锐线体简" panose="02000000000000000000" charset="-122"/>
                </a:rPr>
                <a:t>LMT(Industry)</a:t>
              </a:r>
            </a:p>
            <a:p>
              <a:r>
                <a:rPr lang="en-US" altLang="zh-CN" sz="1400" dirty="0">
                  <a:solidFill>
                    <a:schemeClr val="tx1">
                      <a:lumMod val="50000"/>
                      <a:lumOff val="50000"/>
                    </a:schemeClr>
                  </a:solidFill>
                  <a:latin typeface="张海山锐线体简" panose="02000000000000000000" charset="-122"/>
                  <a:ea typeface="张海山锐线体简" panose="02000000000000000000" charset="-122"/>
                  <a:cs typeface="张海山锐线体简" panose="02000000000000000000" charset="-122"/>
                </a:rPr>
                <a:t>The majority of LMT business is with the U.S. Department of Defense and U.S. federal government agencies.</a:t>
              </a:r>
            </a:p>
          </p:txBody>
        </p:sp>
        <p:pic>
          <p:nvPicPr>
            <p:cNvPr id="12" name="图片 11">
              <a:extLst>
                <a:ext uri="{FF2B5EF4-FFF2-40B4-BE49-F238E27FC236}">
                  <a16:creationId xmlns:a16="http://schemas.microsoft.com/office/drawing/2014/main" id="{F986F19F-9D13-13D0-5FF7-B0CA1F139487}"/>
                </a:ext>
              </a:extLst>
            </p:cNvPr>
            <p:cNvPicPr>
              <a:picLocks noChangeAspect="1"/>
            </p:cNvPicPr>
            <p:nvPr/>
          </p:nvPicPr>
          <p:blipFill>
            <a:blip r:embed="rId5"/>
            <a:stretch>
              <a:fillRect/>
            </a:stretch>
          </p:blipFill>
          <p:spPr>
            <a:xfrm>
              <a:off x="6496366" y="2594383"/>
              <a:ext cx="2623082" cy="834617"/>
            </a:xfrm>
            <a:prstGeom prst="rect">
              <a:avLst/>
            </a:prstGeom>
          </p:spPr>
        </p:pic>
      </p:grpSp>
      <p:sp>
        <p:nvSpPr>
          <p:cNvPr id="13" name="文本框 12"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141F3512-C412-A800-5081-22E1B9ABF06B}"/>
              </a:ext>
            </a:extLst>
          </p:cNvPr>
          <p:cNvSpPr txBox="1"/>
          <p:nvPr/>
        </p:nvSpPr>
        <p:spPr>
          <a:xfrm>
            <a:off x="9392315" y="2840302"/>
            <a:ext cx="2568719" cy="2062103"/>
          </a:xfrm>
          <a:prstGeom prst="rect">
            <a:avLst/>
          </a:prstGeom>
          <a:noFill/>
        </p:spPr>
        <p:txBody>
          <a:bodyPr wrap="square" rtlCol="0">
            <a:spAutoFit/>
          </a:bodyPr>
          <a:lstStyle/>
          <a:p>
            <a:r>
              <a:rPr lang="en-US" altLang="zh-CN" sz="3200" b="1" spc="300" dirty="0">
                <a:solidFill>
                  <a:srgbClr val="C4B08E"/>
                </a:solidFill>
                <a:effectLst>
                  <a:outerShdw blurRad="50800" dist="50800" dir="5400000" sx="10201" sy="10201" algn="ctr" rotWithShape="0">
                    <a:srgbClr val="000000">
                      <a:alpha val="43137"/>
                    </a:srgbClr>
                  </a:outerShdw>
                </a:effectLst>
                <a:latin typeface="Open Sans Semibold" charset="0"/>
                <a:ea typeface="Open Sans Semibold" charset="0"/>
                <a:cs typeface="Open Sans Semibold" charset="0"/>
              </a:rPr>
              <a:t>Select Large-cap Stocks</a:t>
            </a:r>
          </a:p>
          <a:p>
            <a:endParaRPr lang="en-US" altLang="zh-CN" sz="3200" b="1" spc="300" dirty="0">
              <a:solidFill>
                <a:srgbClr val="C4B08E"/>
              </a:solidFill>
              <a:effectLst>
                <a:outerShdw blurRad="50800" dist="50800" dir="5400000" sx="10201" sy="10201" algn="ctr" rotWithShape="0">
                  <a:srgbClr val="000000">
                    <a:alpha val="43137"/>
                  </a:srgbClr>
                </a:outerShdw>
              </a:effectLst>
              <a:latin typeface="Open Sans Semibold" charset="0"/>
              <a:ea typeface="Open Sans Semibold" charset="0"/>
              <a:cs typeface="Open Sans Semibold" charset="0"/>
            </a:endParaRPr>
          </a:p>
        </p:txBody>
      </p:sp>
      <p:sp>
        <p:nvSpPr>
          <p:cNvPr id="14" name="矩形 1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8D3A3A8F-825D-E3D2-2E19-F5EA2D5258C7}"/>
              </a:ext>
            </a:extLst>
          </p:cNvPr>
          <p:cNvSpPr/>
          <p:nvPr/>
        </p:nvSpPr>
        <p:spPr>
          <a:xfrm flipV="1">
            <a:off x="11474544" y="621431"/>
            <a:ext cx="342538" cy="323508"/>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4B08E"/>
              </a:solidFill>
            </a:endParaRPr>
          </a:p>
        </p:txBody>
      </p:sp>
    </p:spTree>
    <p:extLst>
      <p:ext uri="{BB962C8B-B14F-4D97-AF65-F5344CB8AC3E}">
        <p14:creationId xmlns:p14="http://schemas.microsoft.com/office/powerpoint/2010/main" val="219971430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232E92-3463-0955-842B-8F1660266C16}"/>
              </a:ext>
            </a:extLst>
          </p:cNvPr>
          <p:cNvSpPr/>
          <p:nvPr/>
        </p:nvSpPr>
        <p:spPr>
          <a:xfrm>
            <a:off x="11674929" y="0"/>
            <a:ext cx="51707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50000"/>
                </a:schemeClr>
              </a:solidFill>
            </a:endParaRPr>
          </a:p>
        </p:txBody>
      </p:sp>
      <p:sp>
        <p:nvSpPr>
          <p:cNvPr id="3" name="矩形 2">
            <a:extLst>
              <a:ext uri="{FF2B5EF4-FFF2-40B4-BE49-F238E27FC236}">
                <a16:creationId xmlns:a16="http://schemas.microsoft.com/office/drawing/2014/main" id="{2878C21A-36D4-E514-8B0D-A2F83DF9109B}"/>
              </a:ext>
            </a:extLst>
          </p:cNvPr>
          <p:cNvSpPr/>
          <p:nvPr/>
        </p:nvSpPr>
        <p:spPr>
          <a:xfrm>
            <a:off x="11157858" y="0"/>
            <a:ext cx="517071"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D1CE624-CD73-4D85-CF68-F94BD7FAE805}"/>
              </a:ext>
            </a:extLst>
          </p:cNvPr>
          <p:cNvSpPr txBox="1"/>
          <p:nvPr/>
        </p:nvSpPr>
        <p:spPr>
          <a:xfrm>
            <a:off x="11642956" y="131661"/>
            <a:ext cx="553998" cy="678338"/>
          </a:xfrm>
          <a:prstGeom prst="rect">
            <a:avLst/>
          </a:prstGeom>
          <a:noFill/>
          <a:scene3d>
            <a:camera prst="orthographicFront">
              <a:rot lat="0" lon="0" rev="10800000"/>
            </a:camera>
            <a:lightRig rig="threePt" dir="t"/>
          </a:scene3d>
        </p:spPr>
        <p:txBody>
          <a:bodyPr vert="eaVert" wrap="square" rtlCol="0">
            <a:spAutoFit/>
          </a:bodyPr>
          <a:lstStyle/>
          <a:p>
            <a:r>
              <a:rPr kumimoji="1" lang="en-US" altLang="zh-CN" sz="2400" b="1">
                <a:solidFill>
                  <a:schemeClr val="tx2">
                    <a:lumMod val="50000"/>
                  </a:schemeClr>
                </a:solidFill>
              </a:rPr>
              <a:t>U.S.</a:t>
            </a:r>
            <a:endParaRPr kumimoji="1" lang="zh-CN" altLang="en-US" sz="2400" b="1">
              <a:solidFill>
                <a:schemeClr val="tx2">
                  <a:lumMod val="50000"/>
                </a:schemeClr>
              </a:solidFill>
            </a:endParaRPr>
          </a:p>
        </p:txBody>
      </p:sp>
      <p:sp>
        <p:nvSpPr>
          <p:cNvPr id="5" name="文本框 4">
            <a:extLst>
              <a:ext uri="{FF2B5EF4-FFF2-40B4-BE49-F238E27FC236}">
                <a16:creationId xmlns:a16="http://schemas.microsoft.com/office/drawing/2014/main" id="{6ED86411-7B88-C2E3-7B67-28C105066010}"/>
              </a:ext>
            </a:extLst>
          </p:cNvPr>
          <p:cNvSpPr txBox="1"/>
          <p:nvPr/>
        </p:nvSpPr>
        <p:spPr>
          <a:xfrm>
            <a:off x="11155381"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bg2">
                    <a:lumMod val="25000"/>
                  </a:schemeClr>
                </a:solidFill>
              </a:rPr>
              <a:t>S&amp;P 500</a:t>
            </a:r>
            <a:endParaRPr kumimoji="1" lang="zh-CN" altLang="en-US" sz="2400" b="1">
              <a:solidFill>
                <a:schemeClr val="bg2">
                  <a:lumMod val="25000"/>
                </a:schemeClr>
              </a:solidFill>
            </a:endParaRPr>
          </a:p>
        </p:txBody>
      </p:sp>
      <p:sp>
        <p:nvSpPr>
          <p:cNvPr id="6" name="矩形 5">
            <a:extLst>
              <a:ext uri="{FF2B5EF4-FFF2-40B4-BE49-F238E27FC236}">
                <a16:creationId xmlns:a16="http://schemas.microsoft.com/office/drawing/2014/main" id="{D10CEBF1-E71F-287A-81A3-93D99E805454}"/>
              </a:ext>
            </a:extLst>
          </p:cNvPr>
          <p:cNvSpPr/>
          <p:nvPr/>
        </p:nvSpPr>
        <p:spPr>
          <a:xfrm>
            <a:off x="10640787" y="0"/>
            <a:ext cx="517071"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2FC3DB7-1210-7076-F237-A23B78C83B41}"/>
              </a:ext>
            </a:extLst>
          </p:cNvPr>
          <p:cNvSpPr txBox="1"/>
          <p:nvPr/>
        </p:nvSpPr>
        <p:spPr>
          <a:xfrm>
            <a:off x="10622323" y="131661"/>
            <a:ext cx="553998" cy="1370568"/>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a:solidFill>
                  <a:schemeClr val="tx1">
                    <a:lumMod val="75000"/>
                    <a:lumOff val="25000"/>
                  </a:schemeClr>
                </a:solidFill>
              </a:rPr>
              <a:t>Industry</a:t>
            </a:r>
            <a:endParaRPr kumimoji="1" lang="zh-CN" altLang="en-US" sz="2400" b="1">
              <a:solidFill>
                <a:schemeClr val="tx1">
                  <a:lumMod val="75000"/>
                  <a:lumOff val="25000"/>
                </a:schemeClr>
              </a:solidFill>
            </a:endParaRPr>
          </a:p>
        </p:txBody>
      </p:sp>
      <p:sp>
        <p:nvSpPr>
          <p:cNvPr id="8" name="矩形 7">
            <a:extLst>
              <a:ext uri="{FF2B5EF4-FFF2-40B4-BE49-F238E27FC236}">
                <a16:creationId xmlns:a16="http://schemas.microsoft.com/office/drawing/2014/main" id="{7D3A26D0-9D7E-DD44-6DF3-214E65A8E9C3}"/>
              </a:ext>
            </a:extLst>
          </p:cNvPr>
          <p:cNvSpPr/>
          <p:nvPr/>
        </p:nvSpPr>
        <p:spPr>
          <a:xfrm>
            <a:off x="10123715" y="0"/>
            <a:ext cx="51707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022087A6-B9BC-06B1-ECA2-BEE4603E44E2}"/>
              </a:ext>
            </a:extLst>
          </p:cNvPr>
          <p:cNvSpPr txBox="1"/>
          <p:nvPr/>
        </p:nvSpPr>
        <p:spPr>
          <a:xfrm>
            <a:off x="10105251" y="131661"/>
            <a:ext cx="553998" cy="3052309"/>
          </a:xfrm>
          <a:prstGeom prst="rect">
            <a:avLst/>
          </a:prstGeom>
          <a:noFill/>
          <a:scene3d>
            <a:camera prst="orthographicFront">
              <a:rot lat="0" lon="0" rev="10800000"/>
            </a:camera>
            <a:lightRig rig="threePt" dir="t"/>
          </a:scene3d>
        </p:spPr>
        <p:txBody>
          <a:bodyPr vert="vert" wrap="square" rtlCol="0" anchor="t" anchorCtr="0">
            <a:noAutofit/>
          </a:bodyPr>
          <a:lstStyle/>
          <a:p>
            <a:r>
              <a:rPr kumimoji="1" lang="en-US" altLang="zh-CN" sz="2400" b="1" dirty="0">
                <a:solidFill>
                  <a:schemeClr val="bg1">
                    <a:lumMod val="75000"/>
                  </a:schemeClr>
                </a:solidFill>
              </a:rPr>
              <a:t>Models Introduction</a:t>
            </a:r>
            <a:endParaRPr kumimoji="1" lang="zh-CN" altLang="en-US" sz="2400" b="1" dirty="0">
              <a:solidFill>
                <a:schemeClr val="bg1">
                  <a:lumMod val="75000"/>
                </a:schemeClr>
              </a:solidFill>
            </a:endParaRPr>
          </a:p>
        </p:txBody>
      </p:sp>
      <p:grpSp>
        <p:nvGrpSpPr>
          <p:cNvPr id="12" name="组合 11"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4DF6A694-89C3-3C25-F306-FD1EE80A8B2B}"/>
              </a:ext>
            </a:extLst>
          </p:cNvPr>
          <p:cNvGrpSpPr/>
          <p:nvPr/>
        </p:nvGrpSpPr>
        <p:grpSpPr>
          <a:xfrm>
            <a:off x="437236" y="664825"/>
            <a:ext cx="481807" cy="653818"/>
            <a:chOff x="0" y="-1587"/>
            <a:chExt cx="893763" cy="1212850"/>
          </a:xfrm>
          <a:solidFill>
            <a:schemeClr val="tx1">
              <a:lumMod val="50000"/>
              <a:lumOff val="50000"/>
            </a:schemeClr>
          </a:solidFill>
        </p:grpSpPr>
        <p:sp>
          <p:nvSpPr>
            <p:cNvPr id="13" name="Freeform 5">
              <a:extLst>
                <a:ext uri="{FF2B5EF4-FFF2-40B4-BE49-F238E27FC236}">
                  <a16:creationId xmlns:a16="http://schemas.microsoft.com/office/drawing/2014/main" id="{CE1AB4F3-D447-AE95-70EE-6E10D89F5C34}"/>
                </a:ext>
              </a:extLst>
            </p:cNvPr>
            <p:cNvSpPr>
              <a:spLocks noEditPoints="1"/>
            </p:cNvSpPr>
            <p:nvPr/>
          </p:nvSpPr>
          <p:spPr bwMode="auto">
            <a:xfrm>
              <a:off x="0" y="-1587"/>
              <a:ext cx="893763" cy="1212850"/>
            </a:xfrm>
            <a:custGeom>
              <a:avLst/>
              <a:gdLst>
                <a:gd name="T0" fmla="*/ 221 w 236"/>
                <a:gd name="T1" fmla="*/ 173 h 322"/>
                <a:gd name="T2" fmla="*/ 236 w 236"/>
                <a:gd name="T3" fmla="*/ 117 h 322"/>
                <a:gd name="T4" fmla="*/ 118 w 236"/>
                <a:gd name="T5" fmla="*/ 0 h 322"/>
                <a:gd name="T6" fmla="*/ 0 w 236"/>
                <a:gd name="T7" fmla="*/ 117 h 322"/>
                <a:gd name="T8" fmla="*/ 15 w 236"/>
                <a:gd name="T9" fmla="*/ 173 h 322"/>
                <a:gd name="T10" fmla="*/ 117 w 236"/>
                <a:gd name="T11" fmla="*/ 322 h 322"/>
                <a:gd name="T12" fmla="*/ 221 w 236"/>
                <a:gd name="T13" fmla="*/ 173 h 322"/>
                <a:gd name="T14" fmla="*/ 29 w 236"/>
                <a:gd name="T15" fmla="*/ 169 h 322"/>
                <a:gd name="T16" fmla="*/ 15 w 236"/>
                <a:gd name="T17" fmla="*/ 117 h 322"/>
                <a:gd name="T18" fmla="*/ 118 w 236"/>
                <a:gd name="T19" fmla="*/ 15 h 322"/>
                <a:gd name="T20" fmla="*/ 221 w 236"/>
                <a:gd name="T21" fmla="*/ 117 h 322"/>
                <a:gd name="T22" fmla="*/ 208 w 236"/>
                <a:gd name="T23" fmla="*/ 167 h 322"/>
                <a:gd name="T24" fmla="*/ 117 w 236"/>
                <a:gd name="T25" fmla="*/ 295 h 322"/>
                <a:gd name="T26" fmla="*/ 29 w 236"/>
                <a:gd name="T27" fmla="*/ 1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322">
                  <a:moveTo>
                    <a:pt x="221" y="173"/>
                  </a:moveTo>
                  <a:cubicBezTo>
                    <a:pt x="231" y="156"/>
                    <a:pt x="236" y="137"/>
                    <a:pt x="236" y="117"/>
                  </a:cubicBezTo>
                  <a:cubicBezTo>
                    <a:pt x="236" y="53"/>
                    <a:pt x="183" y="0"/>
                    <a:pt x="118" y="0"/>
                  </a:cubicBezTo>
                  <a:cubicBezTo>
                    <a:pt x="53" y="0"/>
                    <a:pt x="0" y="53"/>
                    <a:pt x="0" y="117"/>
                  </a:cubicBezTo>
                  <a:cubicBezTo>
                    <a:pt x="0" y="137"/>
                    <a:pt x="5" y="156"/>
                    <a:pt x="15" y="173"/>
                  </a:cubicBezTo>
                  <a:cubicBezTo>
                    <a:pt x="38" y="211"/>
                    <a:pt x="117" y="322"/>
                    <a:pt x="117" y="322"/>
                  </a:cubicBezTo>
                  <a:cubicBezTo>
                    <a:pt x="117" y="322"/>
                    <a:pt x="198" y="213"/>
                    <a:pt x="221" y="173"/>
                  </a:cubicBezTo>
                  <a:close/>
                  <a:moveTo>
                    <a:pt x="29" y="169"/>
                  </a:moveTo>
                  <a:cubicBezTo>
                    <a:pt x="19" y="153"/>
                    <a:pt x="15" y="135"/>
                    <a:pt x="15" y="117"/>
                  </a:cubicBezTo>
                  <a:cubicBezTo>
                    <a:pt x="15" y="61"/>
                    <a:pt x="61" y="15"/>
                    <a:pt x="118" y="15"/>
                  </a:cubicBezTo>
                  <a:cubicBezTo>
                    <a:pt x="175" y="15"/>
                    <a:pt x="221" y="61"/>
                    <a:pt x="221" y="117"/>
                  </a:cubicBezTo>
                  <a:cubicBezTo>
                    <a:pt x="221" y="135"/>
                    <a:pt x="216" y="152"/>
                    <a:pt x="208" y="167"/>
                  </a:cubicBezTo>
                  <a:cubicBezTo>
                    <a:pt x="187" y="202"/>
                    <a:pt x="117" y="295"/>
                    <a:pt x="117" y="295"/>
                  </a:cubicBezTo>
                  <a:cubicBezTo>
                    <a:pt x="117" y="295"/>
                    <a:pt x="49" y="201"/>
                    <a:pt x="2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sp>
          <p:nvSpPr>
            <p:cNvPr id="14" name="Freeform 6">
              <a:extLst>
                <a:ext uri="{FF2B5EF4-FFF2-40B4-BE49-F238E27FC236}">
                  <a16:creationId xmlns:a16="http://schemas.microsoft.com/office/drawing/2014/main" id="{AA3D462E-40C0-F570-9FBA-B1BBDD855A24}"/>
                </a:ext>
              </a:extLst>
            </p:cNvPr>
            <p:cNvSpPr>
              <a:spLocks noEditPoints="1"/>
            </p:cNvSpPr>
            <p:nvPr/>
          </p:nvSpPr>
          <p:spPr bwMode="auto">
            <a:xfrm>
              <a:off x="242888" y="201613"/>
              <a:ext cx="407988" cy="406400"/>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93 h 108"/>
                <a:gd name="T12" fmla="*/ 15 w 108"/>
                <a:gd name="T13" fmla="*/ 54 h 108"/>
                <a:gd name="T14" fmla="*/ 54 w 108"/>
                <a:gd name="T15" fmla="*/ 15 h 108"/>
                <a:gd name="T16" fmla="*/ 93 w 108"/>
                <a:gd name="T17" fmla="*/ 54 h 108"/>
                <a:gd name="T18" fmla="*/ 54 w 108"/>
                <a:gd name="T19" fmla="*/ 9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4" y="0"/>
                    <a:pt x="0" y="24"/>
                    <a:pt x="0" y="54"/>
                  </a:cubicBezTo>
                  <a:cubicBezTo>
                    <a:pt x="0" y="84"/>
                    <a:pt x="24" y="108"/>
                    <a:pt x="54" y="108"/>
                  </a:cubicBezTo>
                  <a:cubicBezTo>
                    <a:pt x="84" y="108"/>
                    <a:pt x="108" y="84"/>
                    <a:pt x="108" y="54"/>
                  </a:cubicBezTo>
                  <a:cubicBezTo>
                    <a:pt x="108" y="24"/>
                    <a:pt x="84" y="0"/>
                    <a:pt x="54" y="0"/>
                  </a:cubicBezTo>
                  <a:moveTo>
                    <a:pt x="54" y="93"/>
                  </a:moveTo>
                  <a:cubicBezTo>
                    <a:pt x="32" y="93"/>
                    <a:pt x="15" y="75"/>
                    <a:pt x="15" y="54"/>
                  </a:cubicBezTo>
                  <a:cubicBezTo>
                    <a:pt x="15" y="32"/>
                    <a:pt x="32" y="15"/>
                    <a:pt x="54" y="15"/>
                  </a:cubicBezTo>
                  <a:cubicBezTo>
                    <a:pt x="76" y="15"/>
                    <a:pt x="93" y="32"/>
                    <a:pt x="93" y="54"/>
                  </a:cubicBezTo>
                  <a:cubicBezTo>
                    <a:pt x="93" y="75"/>
                    <a:pt x="76" y="93"/>
                    <a:pt x="54" y="9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latin typeface="Open Sans Semibold" charset="0"/>
                <a:ea typeface="Open Sans Semibold" charset="0"/>
                <a:cs typeface="Open Sans Semibold" charset="0"/>
              </a:endParaRPr>
            </a:p>
          </p:txBody>
        </p:sp>
      </p:grpSp>
      <p:sp>
        <p:nvSpPr>
          <p:cNvPr id="15" name="PA_文本框 3" descr="e7d195523061f1c0d318120d6aeaf1b6ccceb6ba3da59c0775C5DE19DDDEBC09ED96DBD9900D9848D623ECAD1D4904B78047D0015C22C8BE97228BE8B5BFF08FE7A3AE04126DA07312A96C0F69F9BAB7D05F05E8038A538D05762A9279AAA60CA56AA3091F65D7611FAB1620C950298EE7222C3E82825D44B6EFFF22DFDE5B8C945CAB9D6D69366C">
            <a:extLst>
              <a:ext uri="{FF2B5EF4-FFF2-40B4-BE49-F238E27FC236}">
                <a16:creationId xmlns:a16="http://schemas.microsoft.com/office/drawing/2014/main" id="{44738422-BB3B-91EA-A9FB-39C3820159DA}"/>
              </a:ext>
            </a:extLst>
          </p:cNvPr>
          <p:cNvSpPr txBox="1"/>
          <p:nvPr>
            <p:custDataLst>
              <p:tags r:id="rId1"/>
            </p:custDataLst>
          </p:nvPr>
        </p:nvSpPr>
        <p:spPr>
          <a:xfrm>
            <a:off x="1254743" y="699347"/>
            <a:ext cx="4763865" cy="584775"/>
          </a:xfrm>
          <a:prstGeom prst="rect">
            <a:avLst/>
          </a:prstGeom>
          <a:noFill/>
        </p:spPr>
        <p:txBody>
          <a:bodyPr wrap="square" rtlCol="0">
            <a:spAutoFit/>
          </a:bodyPr>
          <a:lstStyle/>
          <a:p>
            <a:r>
              <a:rPr lang="en-US" altLang="zh-CN"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Select</a:t>
            </a:r>
            <a:r>
              <a:rPr lang="zh-CN" altLang="en-US"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 </a:t>
            </a:r>
            <a:r>
              <a:rPr lang="en-US" altLang="zh-CN"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rPr>
              <a:t>Growing Stocks</a:t>
            </a:r>
            <a:endParaRPr lang="zh-CN" altLang="en-US" sz="3200" b="1" dirty="0">
              <a:solidFill>
                <a:schemeClr val="tx1">
                  <a:lumMod val="65000"/>
                  <a:lumOff val="35000"/>
                </a:schemeClr>
              </a:solidFill>
              <a:latin typeface="张海山锐线体简" panose="02000000000000000000" charset="-122"/>
              <a:ea typeface="张海山锐线体简" panose="02000000000000000000" charset="-122"/>
              <a:cs typeface="张海山锐线体简" panose="02000000000000000000" charset="-122"/>
            </a:endParaRPr>
          </a:p>
        </p:txBody>
      </p:sp>
      <p:sp>
        <p:nvSpPr>
          <p:cNvPr id="11" name="文本框 10">
            <a:extLst>
              <a:ext uri="{FF2B5EF4-FFF2-40B4-BE49-F238E27FC236}">
                <a16:creationId xmlns:a16="http://schemas.microsoft.com/office/drawing/2014/main" id="{C09E64CA-DFB7-022A-F2CD-0C9A301B625D}"/>
              </a:ext>
            </a:extLst>
          </p:cNvPr>
          <p:cNvSpPr txBox="1"/>
          <p:nvPr/>
        </p:nvSpPr>
        <p:spPr>
          <a:xfrm>
            <a:off x="0" y="6482740"/>
            <a:ext cx="9942653" cy="369332"/>
          </a:xfrm>
          <a:prstGeom prst="rect">
            <a:avLst/>
          </a:prstGeom>
          <a:noFill/>
        </p:spPr>
        <p:txBody>
          <a:bodyPr wrap="square" rtlCol="0">
            <a:spAutoFit/>
          </a:bodyPr>
          <a:lstStyle/>
          <a:p>
            <a:r>
              <a:rPr kumimoji="1" lang="en-US" altLang="zh-CN" dirty="0"/>
              <a:t>* Reference: </a:t>
            </a:r>
            <a:r>
              <a:rPr kumimoji="1" lang="en-US" altLang="zh-CN" dirty="0" err="1"/>
              <a:t>J.P.Morgan</a:t>
            </a:r>
            <a:r>
              <a:rPr kumimoji="1" lang="en-US" altLang="zh-CN" dirty="0"/>
              <a:t> (2017) Value Strategies based on Machine Learning</a:t>
            </a:r>
          </a:p>
        </p:txBody>
      </p:sp>
    </p:spTree>
    <p:extLst>
      <p:ext uri="{BB962C8B-B14F-4D97-AF65-F5344CB8AC3E}">
        <p14:creationId xmlns:p14="http://schemas.microsoft.com/office/powerpoint/2010/main" val="33899279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7604</TotalTime>
  <Words>2736</Words>
  <Application>Microsoft Macintosh PowerPoint</Application>
  <PresentationFormat>宽屏</PresentationFormat>
  <Paragraphs>259</Paragraphs>
  <Slides>22</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等线</vt:lpstr>
      <vt:lpstr>等线 Light</vt:lpstr>
      <vt:lpstr>张海山锐线体简</vt:lpstr>
      <vt:lpstr>Adobe Song Std L</vt:lpstr>
      <vt:lpstr>American Typewriter</vt:lpstr>
      <vt:lpstr>Arial</vt:lpstr>
      <vt:lpstr>Baskerville Old Face</vt:lpstr>
      <vt:lpstr>Calibri</vt:lpstr>
      <vt:lpstr>Cambria Math</vt:lpstr>
      <vt:lpstr>Open Sans</vt:lpstr>
      <vt:lpstr>Open Sans Light</vt:lpstr>
      <vt:lpstr>Open Sans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Zhen Shen</cp:lastModifiedBy>
  <cp:revision>337</cp:revision>
  <dcterms:created xsi:type="dcterms:W3CDTF">2018-11-26T06:31:00Z</dcterms:created>
  <dcterms:modified xsi:type="dcterms:W3CDTF">2022-04-22T07:49:06Z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